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77" r:id="rId3"/>
    <p:sldId id="257" r:id="rId4"/>
    <p:sldId id="258" r:id="rId5"/>
    <p:sldId id="259" r:id="rId6"/>
    <p:sldId id="260" r:id="rId7"/>
    <p:sldId id="261" r:id="rId8"/>
    <p:sldId id="271" r:id="rId9"/>
    <p:sldId id="272" r:id="rId10"/>
    <p:sldId id="274" r:id="rId11"/>
    <p:sldId id="273" r:id="rId12"/>
    <p:sldId id="262" r:id="rId13"/>
    <p:sldId id="263" r:id="rId14"/>
    <p:sldId id="275" r:id="rId15"/>
    <p:sldId id="276" r:id="rId16"/>
    <p:sldId id="278" r:id="rId17"/>
    <p:sldId id="279" r:id="rId18"/>
    <p:sldId id="280" r:id="rId19"/>
    <p:sldId id="281" r:id="rId20"/>
    <p:sldId id="282" r:id="rId21"/>
    <p:sldId id="283" r:id="rId22"/>
  </p:sldIdLst>
  <p:sldSz cx="18288000" cy="10287000"/>
  <p:notesSz cx="6858000" cy="9144000"/>
  <p:embeddedFontLst>
    <p:embeddedFont>
      <p:font typeface="Montserrat Classic" panose="020B0604020202020204" charset="0"/>
      <p:regular r:id="rId23"/>
    </p:embeddedFont>
    <p:embeddedFont>
      <p:font typeface="Montserrat Classic Bold" panose="020B0604020202020204" charset="0"/>
      <p:regular r:id="rId24"/>
      <p:bold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 autoAdjust="0"/>
    <p:restoredTop sz="94618" autoAdjust="0"/>
  </p:normalViewPr>
  <p:slideViewPr>
    <p:cSldViewPr>
      <p:cViewPr varScale="1">
        <p:scale>
          <a:sx n="69" d="100"/>
          <a:sy n="69" d="100"/>
        </p:scale>
        <p:origin x="920" y="22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8.svg"/><Relationship Id="rId7" Type="http://schemas.openxmlformats.org/officeDocument/2006/relationships/image" Target="../media/image14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8.svg"/><Relationship Id="rId7" Type="http://schemas.openxmlformats.org/officeDocument/2006/relationships/image" Target="../media/image14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8.svg"/><Relationship Id="rId7" Type="http://schemas.openxmlformats.org/officeDocument/2006/relationships/image" Target="../media/image14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8.svg"/><Relationship Id="rId7" Type="http://schemas.openxmlformats.org/officeDocument/2006/relationships/image" Target="../media/image14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8.svg"/><Relationship Id="rId7" Type="http://schemas.openxmlformats.org/officeDocument/2006/relationships/image" Target="../media/image14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image" Target="../media/image14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8.svg"/><Relationship Id="rId7" Type="http://schemas.openxmlformats.org/officeDocument/2006/relationships/image" Target="../media/image14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8.svg"/><Relationship Id="rId7" Type="http://schemas.openxmlformats.org/officeDocument/2006/relationships/image" Target="../media/image14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image" Target="../media/image14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image" Target="../media/image14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-1111642">
            <a:off x="11364903" y="1363894"/>
            <a:ext cx="10443683" cy="8487866"/>
          </a:xfrm>
          <a:custGeom>
            <a:avLst/>
            <a:gdLst/>
            <a:ahLst/>
            <a:cxnLst/>
            <a:rect l="l" t="t" r="r" b="b"/>
            <a:pathLst>
              <a:path w="10443683" h="8487866">
                <a:moveTo>
                  <a:pt x="0" y="0"/>
                </a:moveTo>
                <a:lnTo>
                  <a:pt x="10443683" y="0"/>
                </a:lnTo>
                <a:lnTo>
                  <a:pt x="10443683" y="8487866"/>
                </a:lnTo>
                <a:lnTo>
                  <a:pt x="0" y="84878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4318441" y="9258300"/>
            <a:ext cx="9727319" cy="3106962"/>
          </a:xfrm>
          <a:custGeom>
            <a:avLst/>
            <a:gdLst/>
            <a:ahLst/>
            <a:cxnLst/>
            <a:rect l="l" t="t" r="r" b="b"/>
            <a:pathLst>
              <a:path w="9727319" h="3106962">
                <a:moveTo>
                  <a:pt x="0" y="0"/>
                </a:moveTo>
                <a:lnTo>
                  <a:pt x="9727318" y="0"/>
                </a:lnTo>
                <a:lnTo>
                  <a:pt x="9727318" y="3106962"/>
                </a:lnTo>
                <a:lnTo>
                  <a:pt x="0" y="31069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3638550" y="2721455"/>
            <a:ext cx="11087100" cy="15260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926"/>
              </a:lnSpc>
            </a:pPr>
            <a:r>
              <a:rPr lang="en-US" sz="12047" dirty="0">
                <a:solidFill>
                  <a:srgbClr val="004AAD"/>
                </a:solidFill>
                <a:latin typeface="Montserrat Classic" panose="020B0604020202020204" charset="0"/>
              </a:rPr>
              <a:t>BOOTSTRAP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14400" y="8388331"/>
            <a:ext cx="4851878" cy="398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spc="124" dirty="0">
                <a:solidFill>
                  <a:srgbClr val="2E2E2E"/>
                </a:solidFill>
                <a:latin typeface="Montserrat Classic" panose="020B0604020202020204" charset="0"/>
              </a:rPr>
              <a:t>05.05.2024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34EC7A-FECF-4B60-9782-0330DBB4FA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7435764"/>
            <a:ext cx="3335092" cy="1151981"/>
          </a:xfrm>
        </p:spPr>
        <p:txBody>
          <a:bodyPr>
            <a:normAutofit/>
          </a:bodyPr>
          <a:lstStyle/>
          <a:p>
            <a:r>
              <a:rPr lang="en-US" sz="4800" dirty="0" err="1">
                <a:solidFill>
                  <a:schemeClr val="accent1">
                    <a:lumMod val="75000"/>
                  </a:schemeClr>
                </a:solidFill>
                <a:latin typeface="Montserrat Classic" panose="020B0604020202020204" charset="0"/>
              </a:rPr>
              <a:t>L.Aaruran</a:t>
            </a:r>
            <a:endParaRPr lang="en-US" sz="4800" dirty="0">
              <a:solidFill>
                <a:schemeClr val="accent1">
                  <a:lumMod val="75000"/>
                </a:schemeClr>
              </a:solidFill>
              <a:latin typeface="Montserrat Classic" panose="020B060402020202020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3525861">
            <a:off x="8777887" y="-2612009"/>
            <a:ext cx="13709384" cy="13709384"/>
          </a:xfrm>
          <a:custGeom>
            <a:avLst/>
            <a:gdLst/>
            <a:ahLst/>
            <a:cxnLst/>
            <a:rect l="l" t="t" r="r" b="b"/>
            <a:pathLst>
              <a:path w="13709384" h="13709384">
                <a:moveTo>
                  <a:pt x="0" y="0"/>
                </a:moveTo>
                <a:lnTo>
                  <a:pt x="13709384" y="0"/>
                </a:lnTo>
                <a:lnTo>
                  <a:pt x="13709384" y="13709384"/>
                </a:lnTo>
                <a:lnTo>
                  <a:pt x="0" y="137093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028700" y="1190625"/>
            <a:ext cx="13296900" cy="11541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000"/>
              </a:lnSpc>
            </a:pPr>
            <a:r>
              <a:rPr lang="en-US" sz="9000" dirty="0">
                <a:solidFill>
                  <a:srgbClr val="004AAD"/>
                </a:solidFill>
                <a:latin typeface="Montserrat Classic Bold"/>
              </a:rPr>
              <a:t>inline</a:t>
            </a:r>
          </a:p>
        </p:txBody>
      </p:sp>
      <p:sp>
        <p:nvSpPr>
          <p:cNvPr id="14" name="Freeform 14"/>
          <p:cNvSpPr/>
          <p:nvPr/>
        </p:nvSpPr>
        <p:spPr>
          <a:xfrm rot="8532740" flipH="1">
            <a:off x="-2687640" y="7012698"/>
            <a:ext cx="6729406" cy="5469172"/>
          </a:xfrm>
          <a:custGeom>
            <a:avLst/>
            <a:gdLst/>
            <a:ahLst/>
            <a:cxnLst/>
            <a:rect l="l" t="t" r="r" b="b"/>
            <a:pathLst>
              <a:path w="6729406" h="5469172">
                <a:moveTo>
                  <a:pt x="6729406" y="0"/>
                </a:moveTo>
                <a:lnTo>
                  <a:pt x="0" y="0"/>
                </a:lnTo>
                <a:lnTo>
                  <a:pt x="0" y="5469172"/>
                </a:lnTo>
                <a:lnTo>
                  <a:pt x="6729406" y="5469172"/>
                </a:lnTo>
                <a:lnTo>
                  <a:pt x="6729406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659FCA-8A7D-4564-902F-C1DBA7F7A1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88642" y="3481764"/>
            <a:ext cx="12710715" cy="4633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7868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3525861">
            <a:off x="8809320" y="-2456925"/>
            <a:ext cx="13709384" cy="13709384"/>
          </a:xfrm>
          <a:custGeom>
            <a:avLst/>
            <a:gdLst/>
            <a:ahLst/>
            <a:cxnLst/>
            <a:rect l="l" t="t" r="r" b="b"/>
            <a:pathLst>
              <a:path w="13709384" h="13709384">
                <a:moveTo>
                  <a:pt x="0" y="0"/>
                </a:moveTo>
                <a:lnTo>
                  <a:pt x="13709384" y="0"/>
                </a:lnTo>
                <a:lnTo>
                  <a:pt x="13709384" y="13709384"/>
                </a:lnTo>
                <a:lnTo>
                  <a:pt x="0" y="137093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028700" y="1190625"/>
            <a:ext cx="13296900" cy="11541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000"/>
              </a:lnSpc>
            </a:pPr>
            <a:r>
              <a:rPr lang="en-US" sz="9000" dirty="0">
                <a:solidFill>
                  <a:srgbClr val="004AAD"/>
                </a:solidFill>
                <a:latin typeface="Montserrat Classic Bold"/>
              </a:rPr>
              <a:t>List</a:t>
            </a:r>
          </a:p>
        </p:txBody>
      </p:sp>
      <p:sp>
        <p:nvSpPr>
          <p:cNvPr id="14" name="Freeform 14"/>
          <p:cNvSpPr/>
          <p:nvPr/>
        </p:nvSpPr>
        <p:spPr>
          <a:xfrm rot="8532740" flipH="1">
            <a:off x="-2703495" y="7048838"/>
            <a:ext cx="6729406" cy="5469172"/>
          </a:xfrm>
          <a:custGeom>
            <a:avLst/>
            <a:gdLst/>
            <a:ahLst/>
            <a:cxnLst/>
            <a:rect l="l" t="t" r="r" b="b"/>
            <a:pathLst>
              <a:path w="6729406" h="5469172">
                <a:moveTo>
                  <a:pt x="6729406" y="0"/>
                </a:moveTo>
                <a:lnTo>
                  <a:pt x="0" y="0"/>
                </a:lnTo>
                <a:lnTo>
                  <a:pt x="0" y="5469172"/>
                </a:lnTo>
                <a:lnTo>
                  <a:pt x="6729406" y="5469172"/>
                </a:lnTo>
                <a:lnTo>
                  <a:pt x="6729406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6F74D4-153F-40CA-8AC8-8FE8B308B2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00400" y="2857500"/>
            <a:ext cx="9829799" cy="6580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1431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4408728">
            <a:off x="6563444" y="-4584116"/>
            <a:ext cx="15887340" cy="15887340"/>
          </a:xfrm>
          <a:custGeom>
            <a:avLst/>
            <a:gdLst/>
            <a:ahLst/>
            <a:cxnLst/>
            <a:rect l="l" t="t" r="r" b="b"/>
            <a:pathLst>
              <a:path w="15887340" h="15887340">
                <a:moveTo>
                  <a:pt x="0" y="0"/>
                </a:moveTo>
                <a:lnTo>
                  <a:pt x="15887341" y="0"/>
                </a:lnTo>
                <a:lnTo>
                  <a:pt x="15887341" y="15887340"/>
                </a:lnTo>
                <a:lnTo>
                  <a:pt x="0" y="158873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 rot="148401" flipH="1">
            <a:off x="15297701" y="384797"/>
            <a:ext cx="6729406" cy="5469172"/>
          </a:xfrm>
          <a:custGeom>
            <a:avLst/>
            <a:gdLst/>
            <a:ahLst/>
            <a:cxnLst/>
            <a:rect l="l" t="t" r="r" b="b"/>
            <a:pathLst>
              <a:path w="6729406" h="5469172">
                <a:moveTo>
                  <a:pt x="6729406" y="0"/>
                </a:moveTo>
                <a:lnTo>
                  <a:pt x="0" y="0"/>
                </a:lnTo>
                <a:lnTo>
                  <a:pt x="0" y="5469172"/>
                </a:lnTo>
                <a:lnTo>
                  <a:pt x="6729406" y="5469172"/>
                </a:lnTo>
                <a:lnTo>
                  <a:pt x="6729406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2" name="TextBox 22"/>
          <p:cNvSpPr txBox="1"/>
          <p:nvPr/>
        </p:nvSpPr>
        <p:spPr>
          <a:xfrm>
            <a:off x="1295400" y="718069"/>
            <a:ext cx="4996390" cy="11541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00"/>
              </a:lnSpc>
            </a:pPr>
            <a:r>
              <a:rPr lang="en-US" sz="9000" dirty="0">
                <a:solidFill>
                  <a:srgbClr val="004AAD"/>
                </a:solidFill>
                <a:latin typeface="Montserrat Classic Bold"/>
              </a:rPr>
              <a:t>Image</a:t>
            </a:r>
          </a:p>
        </p:txBody>
      </p:sp>
      <p:sp>
        <p:nvSpPr>
          <p:cNvPr id="24" name="Freeform 24"/>
          <p:cNvSpPr/>
          <p:nvPr/>
        </p:nvSpPr>
        <p:spPr>
          <a:xfrm rot="1082301">
            <a:off x="-5072607" y="6650746"/>
            <a:ext cx="11928886" cy="8231043"/>
          </a:xfrm>
          <a:custGeom>
            <a:avLst/>
            <a:gdLst/>
            <a:ahLst/>
            <a:cxnLst/>
            <a:rect l="l" t="t" r="r" b="b"/>
            <a:pathLst>
              <a:path w="11928886" h="8231043">
                <a:moveTo>
                  <a:pt x="0" y="0"/>
                </a:moveTo>
                <a:lnTo>
                  <a:pt x="11928886" y="0"/>
                </a:lnTo>
                <a:lnTo>
                  <a:pt x="11928886" y="8231043"/>
                </a:lnTo>
                <a:lnTo>
                  <a:pt x="0" y="823104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50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4F6F935A-FA93-4FBE-AC25-ED1DE904010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67913" y="4084233"/>
            <a:ext cx="11739201" cy="5305216"/>
          </a:xfrm>
          <a:prstGeom prst="rect">
            <a:avLst/>
          </a:prstGeom>
        </p:spPr>
      </p:pic>
      <p:sp>
        <p:nvSpPr>
          <p:cNvPr id="27" name="Title 26">
            <a:extLst>
              <a:ext uri="{FF2B5EF4-FFF2-40B4-BE49-F238E27FC236}">
                <a16:creationId xmlns:a16="http://schemas.microsoft.com/office/drawing/2014/main" id="{24F2365A-06D8-451E-BF1B-CF1CDE17C9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01869" y="2153267"/>
            <a:ext cx="16764000" cy="1470025"/>
          </a:xfrm>
        </p:spPr>
        <p:txBody>
          <a:bodyPr>
            <a:normAutofit fontScale="90000"/>
          </a:bodyPr>
          <a:lstStyle/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dirty="0">
                <a:latin typeface="Montserrat Classic Bold" panose="020B0604020202020204" charset="0"/>
              </a:rPr>
              <a:t>Images in Bootstrap are made responsive with .</a:t>
            </a:r>
            <a:r>
              <a:rPr lang="en-US" dirty="0" err="1">
                <a:latin typeface="Montserrat Classic Bold" panose="020B0604020202020204" charset="0"/>
              </a:rPr>
              <a:t>img</a:t>
            </a:r>
            <a:r>
              <a:rPr lang="en-US" dirty="0">
                <a:latin typeface="Montserrat Classic Bold" panose="020B0604020202020204" charset="0"/>
              </a:rPr>
              <a:t>-fluid. max-width: 100%; and height: auto; are applied to the image so that it scales with the parent element.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4073461">
            <a:off x="-9281995" y="-5154521"/>
            <a:ext cx="17617704" cy="17617704"/>
          </a:xfrm>
          <a:custGeom>
            <a:avLst/>
            <a:gdLst/>
            <a:ahLst/>
            <a:cxnLst/>
            <a:rect l="l" t="t" r="r" b="b"/>
            <a:pathLst>
              <a:path w="17617704" h="17617704">
                <a:moveTo>
                  <a:pt x="0" y="0"/>
                </a:moveTo>
                <a:lnTo>
                  <a:pt x="17617703" y="0"/>
                </a:lnTo>
                <a:lnTo>
                  <a:pt x="17617703" y="17617703"/>
                </a:lnTo>
                <a:lnTo>
                  <a:pt x="0" y="176177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851836" y="1314436"/>
            <a:ext cx="16445564" cy="13465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 algn="l">
              <a:lnSpc>
                <a:spcPts val="3499"/>
              </a:lnSpc>
              <a:buFont typeface="Wingdings" panose="05000000000000000000" pitchFamily="2" charset="2"/>
              <a:buChar char="§"/>
            </a:pPr>
            <a:r>
              <a:rPr lang="en-US" sz="4000" spc="124" dirty="0">
                <a:solidFill>
                  <a:srgbClr val="2E2E2E"/>
                </a:solidFill>
                <a:latin typeface="Montserrat Classic"/>
              </a:rPr>
              <a:t>In addition to our border-radius utilities, you can use .</a:t>
            </a:r>
            <a:r>
              <a:rPr lang="en-US" sz="4000" spc="124" dirty="0" err="1">
                <a:solidFill>
                  <a:srgbClr val="2E2E2E"/>
                </a:solidFill>
                <a:latin typeface="Montserrat Classic"/>
              </a:rPr>
              <a:t>img</a:t>
            </a:r>
            <a:r>
              <a:rPr lang="en-US" sz="4000" spc="124" dirty="0">
                <a:solidFill>
                  <a:srgbClr val="2E2E2E"/>
                </a:solidFill>
                <a:latin typeface="Montserrat Classic"/>
              </a:rPr>
              <a:t>-thumbnail to give an image a rounded 1px border appearance.</a:t>
            </a:r>
          </a:p>
        </p:txBody>
      </p:sp>
      <p:sp>
        <p:nvSpPr>
          <p:cNvPr id="7" name="Freeform 7"/>
          <p:cNvSpPr/>
          <p:nvPr/>
        </p:nvSpPr>
        <p:spPr>
          <a:xfrm rot="-5400000" flipH="1">
            <a:off x="8778703" y="-4549008"/>
            <a:ext cx="8063091" cy="6553094"/>
          </a:xfrm>
          <a:custGeom>
            <a:avLst/>
            <a:gdLst/>
            <a:ahLst/>
            <a:cxnLst/>
            <a:rect l="l" t="t" r="r" b="b"/>
            <a:pathLst>
              <a:path w="8063091" h="6553094">
                <a:moveTo>
                  <a:pt x="8063091" y="0"/>
                </a:moveTo>
                <a:lnTo>
                  <a:pt x="0" y="0"/>
                </a:lnTo>
                <a:lnTo>
                  <a:pt x="0" y="6553094"/>
                </a:lnTo>
                <a:lnTo>
                  <a:pt x="8063091" y="6553094"/>
                </a:lnTo>
                <a:lnTo>
                  <a:pt x="8063091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E8CFFB3-C7E3-4ED0-8DC3-523A7A3517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66462" y="3293397"/>
            <a:ext cx="9062126" cy="5679167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4408728">
            <a:off x="6461224" y="-4582532"/>
            <a:ext cx="15887340" cy="15887340"/>
          </a:xfrm>
          <a:custGeom>
            <a:avLst/>
            <a:gdLst/>
            <a:ahLst/>
            <a:cxnLst/>
            <a:rect l="l" t="t" r="r" b="b"/>
            <a:pathLst>
              <a:path w="15887340" h="15887340">
                <a:moveTo>
                  <a:pt x="0" y="0"/>
                </a:moveTo>
                <a:lnTo>
                  <a:pt x="15887341" y="0"/>
                </a:lnTo>
                <a:lnTo>
                  <a:pt x="15887341" y="15887340"/>
                </a:lnTo>
                <a:lnTo>
                  <a:pt x="0" y="158873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 rot="148401" flipH="1">
            <a:off x="15297701" y="384797"/>
            <a:ext cx="6729406" cy="5469172"/>
          </a:xfrm>
          <a:custGeom>
            <a:avLst/>
            <a:gdLst/>
            <a:ahLst/>
            <a:cxnLst/>
            <a:rect l="l" t="t" r="r" b="b"/>
            <a:pathLst>
              <a:path w="6729406" h="5469172">
                <a:moveTo>
                  <a:pt x="6729406" y="0"/>
                </a:moveTo>
                <a:lnTo>
                  <a:pt x="0" y="0"/>
                </a:lnTo>
                <a:lnTo>
                  <a:pt x="0" y="5469172"/>
                </a:lnTo>
                <a:lnTo>
                  <a:pt x="6729406" y="5469172"/>
                </a:lnTo>
                <a:lnTo>
                  <a:pt x="6729406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 rot="1082301">
            <a:off x="-5072607" y="6650746"/>
            <a:ext cx="11928886" cy="8231043"/>
          </a:xfrm>
          <a:custGeom>
            <a:avLst/>
            <a:gdLst/>
            <a:ahLst/>
            <a:cxnLst/>
            <a:rect l="l" t="t" r="r" b="b"/>
            <a:pathLst>
              <a:path w="11928886" h="8231043">
                <a:moveTo>
                  <a:pt x="0" y="0"/>
                </a:moveTo>
                <a:lnTo>
                  <a:pt x="11928886" y="0"/>
                </a:lnTo>
                <a:lnTo>
                  <a:pt x="11928886" y="8231043"/>
                </a:lnTo>
                <a:lnTo>
                  <a:pt x="0" y="823104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50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7" name="Title 26">
            <a:extLst>
              <a:ext uri="{FF2B5EF4-FFF2-40B4-BE49-F238E27FC236}">
                <a16:creationId xmlns:a16="http://schemas.microsoft.com/office/drawing/2014/main" id="{24F2365A-06D8-451E-BF1B-CF1CDE17C9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37661" y="1389987"/>
            <a:ext cx="16764000" cy="1470025"/>
          </a:xfrm>
        </p:spPr>
        <p:txBody>
          <a:bodyPr>
            <a:normAutofit fontScale="90000"/>
          </a:bodyPr>
          <a:lstStyle/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dirty="0">
                <a:latin typeface="Montserrat Classic Bold" panose="020B0604020202020204" charset="0"/>
              </a:rPr>
              <a:t>Align images with the helper float classes or text alignment classes. block-level images can be centered using the .mx-auto margin utility class.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D99501-3C91-477B-9817-9B9D2BD1D0D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72568" y="3530016"/>
            <a:ext cx="13285961" cy="5368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7107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4408728">
            <a:off x="6461224" y="-4582532"/>
            <a:ext cx="15887340" cy="15887340"/>
          </a:xfrm>
          <a:custGeom>
            <a:avLst/>
            <a:gdLst/>
            <a:ahLst/>
            <a:cxnLst/>
            <a:rect l="l" t="t" r="r" b="b"/>
            <a:pathLst>
              <a:path w="15887340" h="15887340">
                <a:moveTo>
                  <a:pt x="0" y="0"/>
                </a:moveTo>
                <a:lnTo>
                  <a:pt x="15887341" y="0"/>
                </a:lnTo>
                <a:lnTo>
                  <a:pt x="15887341" y="15887340"/>
                </a:lnTo>
                <a:lnTo>
                  <a:pt x="0" y="158873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 rot="148401" flipH="1">
            <a:off x="15297701" y="384797"/>
            <a:ext cx="6729406" cy="5469172"/>
          </a:xfrm>
          <a:custGeom>
            <a:avLst/>
            <a:gdLst/>
            <a:ahLst/>
            <a:cxnLst/>
            <a:rect l="l" t="t" r="r" b="b"/>
            <a:pathLst>
              <a:path w="6729406" h="5469172">
                <a:moveTo>
                  <a:pt x="6729406" y="0"/>
                </a:moveTo>
                <a:lnTo>
                  <a:pt x="0" y="0"/>
                </a:lnTo>
                <a:lnTo>
                  <a:pt x="0" y="5469172"/>
                </a:lnTo>
                <a:lnTo>
                  <a:pt x="6729406" y="5469172"/>
                </a:lnTo>
                <a:lnTo>
                  <a:pt x="6729406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2" name="TextBox 22"/>
          <p:cNvSpPr txBox="1"/>
          <p:nvPr/>
        </p:nvSpPr>
        <p:spPr>
          <a:xfrm>
            <a:off x="1295400" y="718069"/>
            <a:ext cx="4996390" cy="11541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000"/>
              </a:lnSpc>
            </a:pPr>
            <a:r>
              <a:rPr lang="en-US" sz="9000" dirty="0">
                <a:solidFill>
                  <a:srgbClr val="004AAD"/>
                </a:solidFill>
                <a:latin typeface="Montserrat Classic Bold" panose="020B0604020202020204" charset="0"/>
              </a:rPr>
              <a:t>Tables</a:t>
            </a:r>
          </a:p>
        </p:txBody>
      </p:sp>
      <p:sp>
        <p:nvSpPr>
          <p:cNvPr id="24" name="Freeform 24"/>
          <p:cNvSpPr/>
          <p:nvPr/>
        </p:nvSpPr>
        <p:spPr>
          <a:xfrm rot="1082301">
            <a:off x="-5072607" y="6650746"/>
            <a:ext cx="11928886" cy="8231043"/>
          </a:xfrm>
          <a:custGeom>
            <a:avLst/>
            <a:gdLst/>
            <a:ahLst/>
            <a:cxnLst/>
            <a:rect l="l" t="t" r="r" b="b"/>
            <a:pathLst>
              <a:path w="11928886" h="8231043">
                <a:moveTo>
                  <a:pt x="0" y="0"/>
                </a:moveTo>
                <a:lnTo>
                  <a:pt x="11928886" y="0"/>
                </a:lnTo>
                <a:lnTo>
                  <a:pt x="11928886" y="8231043"/>
                </a:lnTo>
                <a:lnTo>
                  <a:pt x="0" y="823104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50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7" name="Title 26">
            <a:extLst>
              <a:ext uri="{FF2B5EF4-FFF2-40B4-BE49-F238E27FC236}">
                <a16:creationId xmlns:a16="http://schemas.microsoft.com/office/drawing/2014/main" id="{24F2365A-06D8-451E-BF1B-CF1CDE17C9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01869" y="2153267"/>
            <a:ext cx="16764000" cy="1470025"/>
          </a:xfrm>
        </p:spPr>
        <p:txBody>
          <a:bodyPr>
            <a:normAutofit/>
          </a:bodyPr>
          <a:lstStyle/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b="0" i="0" dirty="0">
                <a:solidFill>
                  <a:srgbClr val="000000"/>
                </a:solidFill>
                <a:effectLst/>
                <a:latin typeface="Montserrat Classic Bold" panose="020B0604020202020204" charset="0"/>
              </a:rPr>
              <a:t>Tables is used to organize data in the form of rows and columns.</a:t>
            </a:r>
            <a:endParaRPr lang="en-US" dirty="0">
              <a:latin typeface="Montserrat Classic Bold" panose="020B060402020202020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95842D-2D97-4E1B-B2BE-CDE10CBA2F2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30238" y="4185144"/>
            <a:ext cx="10023961" cy="5383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2288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4408728">
            <a:off x="6461224" y="-4582532"/>
            <a:ext cx="15887340" cy="15887340"/>
          </a:xfrm>
          <a:custGeom>
            <a:avLst/>
            <a:gdLst/>
            <a:ahLst/>
            <a:cxnLst/>
            <a:rect l="l" t="t" r="r" b="b"/>
            <a:pathLst>
              <a:path w="15887340" h="15887340">
                <a:moveTo>
                  <a:pt x="0" y="0"/>
                </a:moveTo>
                <a:lnTo>
                  <a:pt x="15887341" y="0"/>
                </a:lnTo>
                <a:lnTo>
                  <a:pt x="15887341" y="15887340"/>
                </a:lnTo>
                <a:lnTo>
                  <a:pt x="0" y="158873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 rot="148401" flipH="1">
            <a:off x="15297701" y="384797"/>
            <a:ext cx="6729406" cy="5469172"/>
          </a:xfrm>
          <a:custGeom>
            <a:avLst/>
            <a:gdLst/>
            <a:ahLst/>
            <a:cxnLst/>
            <a:rect l="l" t="t" r="r" b="b"/>
            <a:pathLst>
              <a:path w="6729406" h="5469172">
                <a:moveTo>
                  <a:pt x="6729406" y="0"/>
                </a:moveTo>
                <a:lnTo>
                  <a:pt x="0" y="0"/>
                </a:lnTo>
                <a:lnTo>
                  <a:pt x="0" y="5469172"/>
                </a:lnTo>
                <a:lnTo>
                  <a:pt x="6729406" y="5469172"/>
                </a:lnTo>
                <a:lnTo>
                  <a:pt x="6729406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 rot="1082301">
            <a:off x="-5072607" y="6650746"/>
            <a:ext cx="11928886" cy="8231043"/>
          </a:xfrm>
          <a:custGeom>
            <a:avLst/>
            <a:gdLst/>
            <a:ahLst/>
            <a:cxnLst/>
            <a:rect l="l" t="t" r="r" b="b"/>
            <a:pathLst>
              <a:path w="11928886" h="8231043">
                <a:moveTo>
                  <a:pt x="0" y="0"/>
                </a:moveTo>
                <a:lnTo>
                  <a:pt x="11928886" y="0"/>
                </a:lnTo>
                <a:lnTo>
                  <a:pt x="11928886" y="8231043"/>
                </a:lnTo>
                <a:lnTo>
                  <a:pt x="0" y="823104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50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8FDD394-6035-4C98-8ED6-49A8ACBCD09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06264" y="1028700"/>
            <a:ext cx="14073654" cy="3594717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D831D840-FAF9-4F8C-A656-C40B39848E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07052" y="5409975"/>
            <a:ext cx="11276336" cy="4634883"/>
          </a:xfrm>
        </p:spPr>
        <p:txBody>
          <a:bodyPr>
            <a:normAutofit/>
          </a:bodyPr>
          <a:lstStyle/>
          <a:p>
            <a:r>
              <a:rPr lang="en-US" dirty="0" err="1">
                <a:latin typeface="Montserrat Classic Bold" panose="020B0604020202020204" charset="0"/>
              </a:rPr>
              <a:t>Varient</a:t>
            </a:r>
            <a:br>
              <a:rPr lang="en-US" dirty="0">
                <a:latin typeface="Montserrat Classic Bold" panose="020B0604020202020204" charset="0"/>
              </a:rPr>
            </a:br>
            <a:r>
              <a:rPr lang="en-US" b="0" i="0" dirty="0" err="1">
                <a:solidFill>
                  <a:srgbClr val="212529"/>
                </a:solidFill>
                <a:effectLst/>
                <a:latin typeface="Montserrat Classic Bold" panose="020B0604020202020204" charset="0"/>
              </a:rPr>
              <a:t>Hoverable</a:t>
            </a:r>
            <a:r>
              <a:rPr lang="en-US" b="0" i="0" dirty="0">
                <a:solidFill>
                  <a:srgbClr val="212529"/>
                </a:solidFill>
                <a:effectLst/>
                <a:latin typeface="Montserrat Classic Bold" panose="020B0604020202020204" charset="0"/>
              </a:rPr>
              <a:t> rows</a:t>
            </a:r>
            <a:br>
              <a:rPr lang="en-US" b="0" i="0" dirty="0">
                <a:solidFill>
                  <a:srgbClr val="212529"/>
                </a:solidFill>
                <a:effectLst/>
                <a:latin typeface="Montserrat Classic Bold" panose="020B0604020202020204" charset="0"/>
              </a:rPr>
            </a:br>
            <a:r>
              <a:rPr lang="en-US" b="0" i="0" dirty="0">
                <a:solidFill>
                  <a:srgbClr val="000000"/>
                </a:solidFill>
                <a:effectLst/>
                <a:latin typeface="Montserrat Classic Bold" panose="020B0604020202020204" charset="0"/>
              </a:rPr>
              <a:t>Active table</a:t>
            </a:r>
            <a:br>
              <a:rPr lang="en-US" b="0" i="0" dirty="0">
                <a:solidFill>
                  <a:srgbClr val="000000"/>
                </a:solidFill>
                <a:effectLst/>
                <a:latin typeface="Montserrat Classic Bold" panose="020B0604020202020204" charset="0"/>
              </a:rPr>
            </a:br>
            <a:r>
              <a:rPr lang="en-US" b="0" i="0" dirty="0">
                <a:solidFill>
                  <a:srgbClr val="000000"/>
                </a:solidFill>
                <a:effectLst/>
                <a:latin typeface="Montserrat Classic Bold" panose="020B0604020202020204" charset="0"/>
              </a:rPr>
              <a:t>Bordered table</a:t>
            </a:r>
            <a:br>
              <a:rPr lang="en-US" b="0" i="0" dirty="0">
                <a:solidFill>
                  <a:srgbClr val="000000"/>
                </a:solidFill>
                <a:effectLst/>
                <a:latin typeface="Montserrat Classic Bold" panose="020B0604020202020204" charset="0"/>
              </a:rPr>
            </a:br>
            <a:r>
              <a:rPr lang="en-US" b="0" i="0" dirty="0">
                <a:solidFill>
                  <a:srgbClr val="000000"/>
                </a:solidFill>
                <a:effectLst/>
                <a:latin typeface="Montserrat Classic Bold" panose="020B0604020202020204" charset="0"/>
              </a:rPr>
              <a:t>Tables without borders</a:t>
            </a:r>
            <a:br>
              <a:rPr lang="en-US" b="0" i="0" dirty="0">
                <a:solidFill>
                  <a:srgbClr val="000000"/>
                </a:solidFill>
                <a:effectLst/>
                <a:latin typeface="Montserrat Classic Bold" panose="020B0604020202020204" charset="0"/>
              </a:rPr>
            </a:br>
            <a:endParaRPr lang="en-US" dirty="0">
              <a:latin typeface="Montserrat Classic Bold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64211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4408728">
            <a:off x="6461224" y="-4582532"/>
            <a:ext cx="15887340" cy="15887340"/>
          </a:xfrm>
          <a:custGeom>
            <a:avLst/>
            <a:gdLst/>
            <a:ahLst/>
            <a:cxnLst/>
            <a:rect l="l" t="t" r="r" b="b"/>
            <a:pathLst>
              <a:path w="15887340" h="15887340">
                <a:moveTo>
                  <a:pt x="0" y="0"/>
                </a:moveTo>
                <a:lnTo>
                  <a:pt x="15887341" y="0"/>
                </a:lnTo>
                <a:lnTo>
                  <a:pt x="15887341" y="15887340"/>
                </a:lnTo>
                <a:lnTo>
                  <a:pt x="0" y="158873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 rot="148401" flipH="1">
            <a:off x="15297701" y="384797"/>
            <a:ext cx="6729406" cy="5469172"/>
          </a:xfrm>
          <a:custGeom>
            <a:avLst/>
            <a:gdLst/>
            <a:ahLst/>
            <a:cxnLst/>
            <a:rect l="l" t="t" r="r" b="b"/>
            <a:pathLst>
              <a:path w="6729406" h="5469172">
                <a:moveTo>
                  <a:pt x="6729406" y="0"/>
                </a:moveTo>
                <a:lnTo>
                  <a:pt x="0" y="0"/>
                </a:lnTo>
                <a:lnTo>
                  <a:pt x="0" y="5469172"/>
                </a:lnTo>
                <a:lnTo>
                  <a:pt x="6729406" y="5469172"/>
                </a:lnTo>
                <a:lnTo>
                  <a:pt x="6729406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2" name="TextBox 22"/>
          <p:cNvSpPr txBox="1"/>
          <p:nvPr/>
        </p:nvSpPr>
        <p:spPr>
          <a:xfrm>
            <a:off x="1295400" y="718069"/>
            <a:ext cx="7696200" cy="11541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000"/>
              </a:lnSpc>
            </a:pPr>
            <a:r>
              <a:rPr lang="en-US" sz="9000" dirty="0">
                <a:solidFill>
                  <a:srgbClr val="004AAD"/>
                </a:solidFill>
                <a:latin typeface="Montserrat Classic Bold" panose="020B0604020202020204" charset="0"/>
              </a:rPr>
              <a:t>List Group</a:t>
            </a:r>
          </a:p>
        </p:txBody>
      </p:sp>
      <p:sp>
        <p:nvSpPr>
          <p:cNvPr id="24" name="Freeform 24"/>
          <p:cNvSpPr/>
          <p:nvPr/>
        </p:nvSpPr>
        <p:spPr>
          <a:xfrm rot="1082301">
            <a:off x="-5072607" y="6650746"/>
            <a:ext cx="11928886" cy="8231043"/>
          </a:xfrm>
          <a:custGeom>
            <a:avLst/>
            <a:gdLst/>
            <a:ahLst/>
            <a:cxnLst/>
            <a:rect l="l" t="t" r="r" b="b"/>
            <a:pathLst>
              <a:path w="11928886" h="8231043">
                <a:moveTo>
                  <a:pt x="0" y="0"/>
                </a:moveTo>
                <a:lnTo>
                  <a:pt x="11928886" y="0"/>
                </a:lnTo>
                <a:lnTo>
                  <a:pt x="11928886" y="8231043"/>
                </a:lnTo>
                <a:lnTo>
                  <a:pt x="0" y="823104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50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7" name="Title 26">
            <a:extLst>
              <a:ext uri="{FF2B5EF4-FFF2-40B4-BE49-F238E27FC236}">
                <a16:creationId xmlns:a16="http://schemas.microsoft.com/office/drawing/2014/main" id="{24F2365A-06D8-451E-BF1B-CF1CDE17C9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9870" y="3347199"/>
            <a:ext cx="6324971" cy="5530101"/>
          </a:xfrm>
        </p:spPr>
        <p:txBody>
          <a:bodyPr>
            <a:normAutofit fontScale="90000"/>
          </a:bodyPr>
          <a:lstStyle/>
          <a:p>
            <a:pPr algn="l"/>
            <a:r>
              <a:rPr lang="en-US" b="0" i="0" dirty="0">
                <a:solidFill>
                  <a:srgbClr val="212529"/>
                </a:solidFill>
                <a:effectLst/>
                <a:latin typeface="Montserrat Classic Bold" panose="020B0604020202020204" charset="0"/>
              </a:rPr>
              <a:t>Active items</a:t>
            </a:r>
            <a:br>
              <a:rPr lang="en-US" b="0" i="0" dirty="0">
                <a:solidFill>
                  <a:srgbClr val="212529"/>
                </a:solidFill>
                <a:effectLst/>
                <a:latin typeface="Montserrat Classic Bold" panose="020B0604020202020204" charset="0"/>
              </a:rPr>
            </a:br>
            <a:r>
              <a:rPr lang="en-US" b="0" i="0" dirty="0">
                <a:solidFill>
                  <a:srgbClr val="212529"/>
                </a:solidFill>
                <a:effectLst/>
                <a:latin typeface="Montserrat Classic Bold" panose="020B0604020202020204" charset="0"/>
              </a:rPr>
              <a:t>Disabled items</a:t>
            </a:r>
            <a:br>
              <a:rPr lang="en-US" b="0" i="0" dirty="0">
                <a:solidFill>
                  <a:srgbClr val="212529"/>
                </a:solidFill>
                <a:effectLst/>
                <a:latin typeface="Montserrat Classic Bold" panose="020B0604020202020204" charset="0"/>
              </a:rPr>
            </a:br>
            <a:r>
              <a:rPr lang="en-US" b="0" i="0" dirty="0">
                <a:solidFill>
                  <a:srgbClr val="212529"/>
                </a:solidFill>
                <a:effectLst/>
                <a:latin typeface="Montserrat Classic Bold" panose="020B0604020202020204" charset="0"/>
              </a:rPr>
              <a:t>Links and buttons</a:t>
            </a:r>
            <a:br>
              <a:rPr lang="en-US" b="0" i="0" dirty="0">
                <a:solidFill>
                  <a:srgbClr val="212529"/>
                </a:solidFill>
                <a:effectLst/>
                <a:latin typeface="Montserrat Classic Bold" panose="020B0604020202020204" charset="0"/>
              </a:rPr>
            </a:br>
            <a:r>
              <a:rPr lang="en-US" b="0" i="0" dirty="0">
                <a:solidFill>
                  <a:srgbClr val="212529"/>
                </a:solidFill>
                <a:effectLst/>
                <a:latin typeface="Montserrat Classic Bold" panose="020B0604020202020204" charset="0"/>
              </a:rPr>
              <a:t>Numbered</a:t>
            </a:r>
            <a:br>
              <a:rPr lang="en-US" b="0" i="0" dirty="0">
                <a:solidFill>
                  <a:srgbClr val="212529"/>
                </a:solidFill>
                <a:effectLst/>
                <a:latin typeface="Montserrat Classic Bold" panose="020B0604020202020204" charset="0"/>
              </a:rPr>
            </a:br>
            <a:r>
              <a:rPr lang="en-US" b="0" i="0" dirty="0">
                <a:solidFill>
                  <a:srgbClr val="212529"/>
                </a:solidFill>
                <a:effectLst/>
                <a:latin typeface="Montserrat Classic Bold" panose="020B0604020202020204" charset="0"/>
              </a:rPr>
              <a:t>Checkboxes and radios</a:t>
            </a:r>
            <a:br>
              <a:rPr lang="en-US" b="0" i="0" dirty="0">
                <a:solidFill>
                  <a:srgbClr val="212529"/>
                </a:solidFill>
                <a:effectLst/>
                <a:latin typeface="Montserrat Classic Bold" panose="020B0604020202020204" charset="0"/>
              </a:rPr>
            </a:br>
            <a:br>
              <a:rPr lang="en-US" dirty="0">
                <a:latin typeface="Montserrat Classic Bold" panose="020B0604020202020204" charset="0"/>
              </a:rPr>
            </a:br>
            <a:br>
              <a:rPr lang="en-US" b="0" i="0" dirty="0">
                <a:solidFill>
                  <a:srgbClr val="212529"/>
                </a:solidFill>
                <a:effectLst/>
                <a:latin typeface="Montserrat Classic Bold" panose="020B0604020202020204" charset="0"/>
              </a:rPr>
            </a:br>
            <a:br>
              <a:rPr lang="en-US" b="0" i="0" dirty="0">
                <a:solidFill>
                  <a:srgbClr val="212529"/>
                </a:solidFill>
                <a:effectLst/>
                <a:latin typeface="Montserrat Classic Bold" panose="020B0604020202020204" charset="0"/>
              </a:rPr>
            </a:br>
            <a:br>
              <a:rPr lang="en-US" dirty="0">
                <a:latin typeface="Montserrat Classic Bold" panose="020B0604020202020204" charset="0"/>
              </a:rPr>
            </a:br>
            <a:endParaRPr lang="en-US" b="0" i="0" dirty="0">
              <a:solidFill>
                <a:srgbClr val="212529"/>
              </a:solidFill>
              <a:effectLst/>
              <a:latin typeface="Montserrat Classic Bold" panose="020B060402020202020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B8D25C-BA48-44E7-AC52-C6D49A48199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33558" y="1872230"/>
            <a:ext cx="7950799" cy="7233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8693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4408728">
            <a:off x="6461224" y="-4582532"/>
            <a:ext cx="15887340" cy="15887340"/>
          </a:xfrm>
          <a:custGeom>
            <a:avLst/>
            <a:gdLst/>
            <a:ahLst/>
            <a:cxnLst/>
            <a:rect l="l" t="t" r="r" b="b"/>
            <a:pathLst>
              <a:path w="15887340" h="15887340">
                <a:moveTo>
                  <a:pt x="0" y="0"/>
                </a:moveTo>
                <a:lnTo>
                  <a:pt x="15887341" y="0"/>
                </a:lnTo>
                <a:lnTo>
                  <a:pt x="15887341" y="15887340"/>
                </a:lnTo>
                <a:lnTo>
                  <a:pt x="0" y="158873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 rot="148401" flipH="1">
            <a:off x="15297701" y="384797"/>
            <a:ext cx="6729406" cy="5469172"/>
          </a:xfrm>
          <a:custGeom>
            <a:avLst/>
            <a:gdLst/>
            <a:ahLst/>
            <a:cxnLst/>
            <a:rect l="l" t="t" r="r" b="b"/>
            <a:pathLst>
              <a:path w="6729406" h="5469172">
                <a:moveTo>
                  <a:pt x="6729406" y="0"/>
                </a:moveTo>
                <a:lnTo>
                  <a:pt x="0" y="0"/>
                </a:lnTo>
                <a:lnTo>
                  <a:pt x="0" y="5469172"/>
                </a:lnTo>
                <a:lnTo>
                  <a:pt x="6729406" y="5469172"/>
                </a:lnTo>
                <a:lnTo>
                  <a:pt x="6729406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2" name="TextBox 22"/>
          <p:cNvSpPr txBox="1"/>
          <p:nvPr/>
        </p:nvSpPr>
        <p:spPr>
          <a:xfrm>
            <a:off x="1295400" y="718069"/>
            <a:ext cx="7696200" cy="11541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000"/>
              </a:lnSpc>
            </a:pPr>
            <a:r>
              <a:rPr lang="en-US" sz="9000" dirty="0">
                <a:solidFill>
                  <a:srgbClr val="004AAD"/>
                </a:solidFill>
                <a:latin typeface="Montserrat Classic Bold" panose="020B0604020202020204" charset="0"/>
              </a:rPr>
              <a:t>Text</a:t>
            </a:r>
          </a:p>
        </p:txBody>
      </p:sp>
      <p:sp>
        <p:nvSpPr>
          <p:cNvPr id="24" name="Freeform 24"/>
          <p:cNvSpPr/>
          <p:nvPr/>
        </p:nvSpPr>
        <p:spPr>
          <a:xfrm rot="1082301">
            <a:off x="-5072607" y="6650746"/>
            <a:ext cx="11928886" cy="8231043"/>
          </a:xfrm>
          <a:custGeom>
            <a:avLst/>
            <a:gdLst/>
            <a:ahLst/>
            <a:cxnLst/>
            <a:rect l="l" t="t" r="r" b="b"/>
            <a:pathLst>
              <a:path w="11928886" h="8231043">
                <a:moveTo>
                  <a:pt x="0" y="0"/>
                </a:moveTo>
                <a:lnTo>
                  <a:pt x="11928886" y="0"/>
                </a:lnTo>
                <a:lnTo>
                  <a:pt x="11928886" y="8231043"/>
                </a:lnTo>
                <a:lnTo>
                  <a:pt x="0" y="823104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50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26BA3A-A4AC-4B8F-943E-4199F8EBED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91903" y="4973591"/>
            <a:ext cx="9999393" cy="4689475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n-US" b="0" i="0" dirty="0">
                <a:solidFill>
                  <a:srgbClr val="212529"/>
                </a:solidFill>
                <a:effectLst/>
                <a:latin typeface="Montserrat Classic Bold" panose="020B0604020202020204" charset="0"/>
              </a:rPr>
              <a:t>Text alignment</a:t>
            </a:r>
            <a:br>
              <a:rPr lang="en-US" b="0" i="0" dirty="0">
                <a:solidFill>
                  <a:srgbClr val="212529"/>
                </a:solidFill>
                <a:effectLst/>
                <a:latin typeface="Montserrat Classic Bold" panose="020B0604020202020204" charset="0"/>
              </a:rPr>
            </a:br>
            <a:r>
              <a:rPr lang="en-US" b="0" i="0" dirty="0">
                <a:solidFill>
                  <a:srgbClr val="212529"/>
                </a:solidFill>
                <a:effectLst/>
                <a:latin typeface="Montserrat Classic Bold" panose="020B0604020202020204" charset="0"/>
              </a:rPr>
              <a:t>Text wrapping and overflow</a:t>
            </a:r>
            <a:br>
              <a:rPr lang="en-US" b="0" i="0" dirty="0">
                <a:solidFill>
                  <a:srgbClr val="212529"/>
                </a:solidFill>
                <a:effectLst/>
                <a:latin typeface="Montserrat Classic Bold" panose="020B0604020202020204" charset="0"/>
              </a:rPr>
            </a:br>
            <a:r>
              <a:rPr lang="en-US" b="0" i="0" dirty="0">
                <a:solidFill>
                  <a:srgbClr val="212529"/>
                </a:solidFill>
                <a:effectLst/>
                <a:latin typeface="Montserrat Classic Bold" panose="020B0604020202020204" charset="0"/>
              </a:rPr>
              <a:t>Word break</a:t>
            </a:r>
            <a:br>
              <a:rPr lang="en-US" b="0" i="0" dirty="0">
                <a:solidFill>
                  <a:srgbClr val="212529"/>
                </a:solidFill>
                <a:effectLst/>
                <a:latin typeface="Montserrat Classic Bold" panose="020B0604020202020204" charset="0"/>
              </a:rPr>
            </a:br>
            <a:r>
              <a:rPr lang="en-US" b="0" i="0" dirty="0">
                <a:solidFill>
                  <a:srgbClr val="212529"/>
                </a:solidFill>
                <a:effectLst/>
                <a:latin typeface="Montserrat Classic Bold" panose="020B0604020202020204" charset="0"/>
              </a:rPr>
              <a:t>Text transform</a:t>
            </a:r>
            <a:br>
              <a:rPr lang="en-US" b="0" i="0" dirty="0">
                <a:solidFill>
                  <a:srgbClr val="212529"/>
                </a:solidFill>
                <a:effectLst/>
                <a:latin typeface="Montserrat Classic Bold" panose="020B0604020202020204" charset="0"/>
              </a:rPr>
            </a:br>
            <a:r>
              <a:rPr lang="en-US" b="0" i="0" dirty="0">
                <a:solidFill>
                  <a:srgbClr val="212529"/>
                </a:solidFill>
                <a:effectLst/>
                <a:latin typeface="Montserrat Classic Bold" panose="020B0604020202020204" charset="0"/>
              </a:rPr>
              <a:t>Font size</a:t>
            </a:r>
            <a:br>
              <a:rPr lang="en-US" b="0" i="0" dirty="0">
                <a:solidFill>
                  <a:srgbClr val="212529"/>
                </a:solidFill>
                <a:effectLst/>
                <a:latin typeface="Montserrat Classic Bold" panose="020B0604020202020204" charset="0"/>
              </a:rPr>
            </a:br>
            <a:r>
              <a:rPr lang="en-US" b="0" i="0" dirty="0">
                <a:solidFill>
                  <a:srgbClr val="212529"/>
                </a:solidFill>
                <a:effectLst/>
                <a:latin typeface="Montserrat Classic Bold" panose="020B0604020202020204" charset="0"/>
              </a:rPr>
              <a:t>Font weight and italics</a:t>
            </a:r>
            <a:br>
              <a:rPr lang="en-US" b="0" i="0" dirty="0">
                <a:solidFill>
                  <a:srgbClr val="212529"/>
                </a:solidFill>
                <a:effectLst/>
                <a:latin typeface="Montserrat Classic Bold" panose="020B0604020202020204" charset="0"/>
              </a:rPr>
            </a:br>
            <a:r>
              <a:rPr lang="en-US" b="0" i="0" dirty="0">
                <a:solidFill>
                  <a:srgbClr val="212529"/>
                </a:solidFill>
                <a:effectLst/>
                <a:latin typeface="Montserrat Classic Bold" panose="020B0604020202020204" charset="0"/>
              </a:rPr>
              <a:t>Text decoration</a:t>
            </a:r>
            <a:br>
              <a:rPr lang="en-US" b="0" i="0" dirty="0">
                <a:solidFill>
                  <a:srgbClr val="212529"/>
                </a:solidFill>
                <a:effectLst/>
                <a:latin typeface="Montserrat Classic Bold" panose="020B0604020202020204" charset="0"/>
              </a:rPr>
            </a:br>
            <a:br>
              <a:rPr lang="en-US" b="0" i="0" dirty="0">
                <a:solidFill>
                  <a:srgbClr val="212529"/>
                </a:solidFill>
                <a:effectLst/>
                <a:latin typeface="Montserrat Classic Bold" panose="020B0604020202020204" charset="0"/>
              </a:rPr>
            </a:br>
            <a:br>
              <a:rPr lang="en-US" b="0" i="0" dirty="0">
                <a:solidFill>
                  <a:srgbClr val="212529"/>
                </a:solidFill>
                <a:effectLst/>
                <a:latin typeface="Montserrat Classic Bold" panose="020B0604020202020204" charset="0"/>
              </a:rPr>
            </a:br>
            <a:br>
              <a:rPr lang="en-US" b="0" i="0" dirty="0">
                <a:solidFill>
                  <a:srgbClr val="212529"/>
                </a:solidFill>
                <a:effectLst/>
                <a:latin typeface="Montserrat Classic Bold" panose="020B0604020202020204" charset="0"/>
              </a:rPr>
            </a:br>
            <a:endParaRPr lang="en-US" dirty="0">
              <a:latin typeface="Montserrat Classic Bold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13314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4408728">
            <a:off x="6461224" y="-4582532"/>
            <a:ext cx="15887340" cy="15887340"/>
          </a:xfrm>
          <a:custGeom>
            <a:avLst/>
            <a:gdLst/>
            <a:ahLst/>
            <a:cxnLst/>
            <a:rect l="l" t="t" r="r" b="b"/>
            <a:pathLst>
              <a:path w="15887340" h="15887340">
                <a:moveTo>
                  <a:pt x="0" y="0"/>
                </a:moveTo>
                <a:lnTo>
                  <a:pt x="15887341" y="0"/>
                </a:lnTo>
                <a:lnTo>
                  <a:pt x="15887341" y="15887340"/>
                </a:lnTo>
                <a:lnTo>
                  <a:pt x="0" y="158873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 rot="148401" flipH="1">
            <a:off x="15297701" y="384797"/>
            <a:ext cx="6729406" cy="5469172"/>
          </a:xfrm>
          <a:custGeom>
            <a:avLst/>
            <a:gdLst/>
            <a:ahLst/>
            <a:cxnLst/>
            <a:rect l="l" t="t" r="r" b="b"/>
            <a:pathLst>
              <a:path w="6729406" h="5469172">
                <a:moveTo>
                  <a:pt x="6729406" y="0"/>
                </a:moveTo>
                <a:lnTo>
                  <a:pt x="0" y="0"/>
                </a:lnTo>
                <a:lnTo>
                  <a:pt x="0" y="5469172"/>
                </a:lnTo>
                <a:lnTo>
                  <a:pt x="6729406" y="5469172"/>
                </a:lnTo>
                <a:lnTo>
                  <a:pt x="6729406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2" name="TextBox 22"/>
          <p:cNvSpPr txBox="1"/>
          <p:nvPr/>
        </p:nvSpPr>
        <p:spPr>
          <a:xfrm>
            <a:off x="1295400" y="718069"/>
            <a:ext cx="7696200" cy="11541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000"/>
              </a:lnSpc>
            </a:pPr>
            <a:r>
              <a:rPr lang="en-US" sz="9000" dirty="0">
                <a:solidFill>
                  <a:srgbClr val="004AAD"/>
                </a:solidFill>
                <a:latin typeface="Montserrat Classic Bold"/>
              </a:rPr>
              <a:t>Button</a:t>
            </a:r>
          </a:p>
        </p:txBody>
      </p:sp>
      <p:sp>
        <p:nvSpPr>
          <p:cNvPr id="24" name="Freeform 24"/>
          <p:cNvSpPr/>
          <p:nvPr/>
        </p:nvSpPr>
        <p:spPr>
          <a:xfrm rot="1082301">
            <a:off x="-5072607" y="6650746"/>
            <a:ext cx="11928886" cy="8231043"/>
          </a:xfrm>
          <a:custGeom>
            <a:avLst/>
            <a:gdLst/>
            <a:ahLst/>
            <a:cxnLst/>
            <a:rect l="l" t="t" r="r" b="b"/>
            <a:pathLst>
              <a:path w="11928886" h="8231043">
                <a:moveTo>
                  <a:pt x="0" y="0"/>
                </a:moveTo>
                <a:lnTo>
                  <a:pt x="11928886" y="0"/>
                </a:lnTo>
                <a:lnTo>
                  <a:pt x="11928886" y="8231043"/>
                </a:lnTo>
                <a:lnTo>
                  <a:pt x="0" y="823104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50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A8706C5-2D55-4893-8C90-7052083D66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245771" y="4152900"/>
            <a:ext cx="8171871" cy="3980134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Montserrat Classic" panose="020B0604020202020204" charset="0"/>
              </a:rPr>
              <a:t>Button color</a:t>
            </a:r>
            <a:br>
              <a:rPr lang="en-US" dirty="0">
                <a:latin typeface="Montserrat Classic" panose="020B0604020202020204" charset="0"/>
              </a:rPr>
            </a:br>
            <a:r>
              <a:rPr lang="en-US" b="0" i="0" dirty="0">
                <a:solidFill>
                  <a:srgbClr val="212529"/>
                </a:solidFill>
                <a:effectLst/>
                <a:latin typeface="Montserrat Classic" panose="020B0604020202020204" charset="0"/>
              </a:rPr>
              <a:t>Outline buttons</a:t>
            </a:r>
            <a:br>
              <a:rPr lang="en-US" b="0" i="0" dirty="0">
                <a:solidFill>
                  <a:srgbClr val="212529"/>
                </a:solidFill>
                <a:effectLst/>
                <a:latin typeface="Montserrat Classic" panose="020B0604020202020204" charset="0"/>
              </a:rPr>
            </a:br>
            <a:r>
              <a:rPr lang="en-US" b="0" i="0" dirty="0">
                <a:solidFill>
                  <a:srgbClr val="212529"/>
                </a:solidFill>
                <a:effectLst/>
                <a:latin typeface="Montserrat Classic" panose="020B0604020202020204" charset="0"/>
              </a:rPr>
              <a:t>Sizes</a:t>
            </a:r>
            <a:br>
              <a:rPr lang="en-US" b="0" i="0" dirty="0">
                <a:solidFill>
                  <a:srgbClr val="212529"/>
                </a:solidFill>
                <a:effectLst/>
                <a:latin typeface="Montserrat Classic" panose="020B0604020202020204" charset="0"/>
              </a:rPr>
            </a:br>
            <a:r>
              <a:rPr lang="en-US" b="0" i="0" dirty="0">
                <a:solidFill>
                  <a:srgbClr val="212529"/>
                </a:solidFill>
                <a:effectLst/>
                <a:latin typeface="Montserrat Classic" panose="020B0604020202020204" charset="0"/>
              </a:rPr>
              <a:t>Disabled state</a:t>
            </a:r>
            <a:br>
              <a:rPr lang="en-US" b="0" i="0" dirty="0">
                <a:solidFill>
                  <a:srgbClr val="212529"/>
                </a:solidFill>
                <a:effectLst/>
                <a:latin typeface="Montserrat Classic" panose="020B0604020202020204" charset="0"/>
              </a:rPr>
            </a:br>
            <a:r>
              <a:rPr lang="en-US" b="0" i="0" dirty="0">
                <a:solidFill>
                  <a:srgbClr val="212529"/>
                </a:solidFill>
                <a:effectLst/>
                <a:latin typeface="Montserrat Classic" panose="020B0604020202020204" charset="0"/>
              </a:rPr>
              <a:t>Block buttons</a:t>
            </a:r>
            <a:br>
              <a:rPr lang="en-US" b="0" i="0" dirty="0">
                <a:solidFill>
                  <a:srgbClr val="212529"/>
                </a:solidFill>
                <a:effectLst/>
                <a:latin typeface="Montserrat Classic" panose="020B0604020202020204" charset="0"/>
              </a:rPr>
            </a:br>
            <a:br>
              <a:rPr lang="en-US" b="0" i="0" dirty="0">
                <a:solidFill>
                  <a:srgbClr val="212529"/>
                </a:solidFill>
                <a:effectLst/>
                <a:latin typeface="Montserrat Classic" panose="020B0604020202020204" charset="0"/>
              </a:rPr>
            </a:br>
            <a:endParaRPr lang="en-US" dirty="0">
              <a:latin typeface="Montserrat Classic" panose="020B060402020202020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2D4772-6567-475C-8EAD-B13AD74553A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03932" y="3023677"/>
            <a:ext cx="9282653" cy="4618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845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1028700" y="1190625"/>
            <a:ext cx="12230230" cy="11541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00"/>
              </a:lnSpc>
            </a:pPr>
            <a:r>
              <a:rPr lang="en-US" sz="9000" dirty="0">
                <a:solidFill>
                  <a:srgbClr val="004AAD"/>
                </a:solidFill>
                <a:latin typeface="Montserrat Classic" panose="020B0604020202020204" charset="0"/>
              </a:rPr>
              <a:t>Prerequisites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828800" y="2430193"/>
            <a:ext cx="11968227" cy="4112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02259" lvl="1" algn="l">
              <a:lnSpc>
                <a:spcPts val="5235"/>
              </a:lnSpc>
            </a:pPr>
            <a:endParaRPr lang="en-US" sz="4400" dirty="0">
              <a:solidFill>
                <a:srgbClr val="2B2C30"/>
              </a:solidFill>
              <a:latin typeface="Montserrat Classic" panose="020B0604020202020204" charset="0"/>
            </a:endParaRPr>
          </a:p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4400" dirty="0">
                <a:latin typeface="Montserrat Classic" panose="020B0604020202020204" charset="0"/>
              </a:rPr>
              <a:t>Basic idea about web development</a:t>
            </a:r>
          </a:p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4400" dirty="0">
                <a:latin typeface="Montserrat Classic" panose="020B0604020202020204" charset="0"/>
              </a:rPr>
              <a:t>Knowledge about HTML</a:t>
            </a:r>
          </a:p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4400" dirty="0">
                <a:latin typeface="Montserrat Classic" panose="020B0604020202020204" charset="0"/>
              </a:rPr>
              <a:t>Basic and Advanced concept/idea of CSS.</a:t>
            </a:r>
          </a:p>
          <a:p>
            <a:pPr marL="539749" lvl="1" indent="-269875" algn="l">
              <a:lnSpc>
                <a:spcPts val="3499"/>
              </a:lnSpc>
              <a:buFont typeface="Arial"/>
              <a:buChar char="•"/>
            </a:pPr>
            <a:endParaRPr lang="en-US" sz="2499" dirty="0">
              <a:solidFill>
                <a:srgbClr val="2E2E2E"/>
              </a:solidFill>
              <a:latin typeface="Montserrat Classic" panose="020B0604020202020204" charset="0"/>
            </a:endParaRPr>
          </a:p>
        </p:txBody>
      </p:sp>
      <p:sp>
        <p:nvSpPr>
          <p:cNvPr id="8" name="Freeform 8"/>
          <p:cNvSpPr/>
          <p:nvPr/>
        </p:nvSpPr>
        <p:spPr>
          <a:xfrm rot="-1625759">
            <a:off x="11017052" y="-4312634"/>
            <a:ext cx="9495369" cy="7717145"/>
          </a:xfrm>
          <a:custGeom>
            <a:avLst/>
            <a:gdLst/>
            <a:ahLst/>
            <a:cxnLst/>
            <a:rect l="l" t="t" r="r" b="b"/>
            <a:pathLst>
              <a:path w="9495369" h="7717145">
                <a:moveTo>
                  <a:pt x="0" y="0"/>
                </a:moveTo>
                <a:lnTo>
                  <a:pt x="9495369" y="0"/>
                </a:lnTo>
                <a:lnTo>
                  <a:pt x="9495369" y="7717145"/>
                </a:lnTo>
                <a:lnTo>
                  <a:pt x="0" y="77171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>
              <a:latin typeface="Montserrat Classic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16433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4408728">
            <a:off x="6461224" y="-4582532"/>
            <a:ext cx="15887340" cy="15887340"/>
          </a:xfrm>
          <a:custGeom>
            <a:avLst/>
            <a:gdLst/>
            <a:ahLst/>
            <a:cxnLst/>
            <a:rect l="l" t="t" r="r" b="b"/>
            <a:pathLst>
              <a:path w="15887340" h="15887340">
                <a:moveTo>
                  <a:pt x="0" y="0"/>
                </a:moveTo>
                <a:lnTo>
                  <a:pt x="15887341" y="0"/>
                </a:lnTo>
                <a:lnTo>
                  <a:pt x="15887341" y="15887340"/>
                </a:lnTo>
                <a:lnTo>
                  <a:pt x="0" y="158873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 rot="148401" flipH="1">
            <a:off x="15297701" y="384797"/>
            <a:ext cx="6729406" cy="5469172"/>
          </a:xfrm>
          <a:custGeom>
            <a:avLst/>
            <a:gdLst/>
            <a:ahLst/>
            <a:cxnLst/>
            <a:rect l="l" t="t" r="r" b="b"/>
            <a:pathLst>
              <a:path w="6729406" h="5469172">
                <a:moveTo>
                  <a:pt x="6729406" y="0"/>
                </a:moveTo>
                <a:lnTo>
                  <a:pt x="0" y="0"/>
                </a:lnTo>
                <a:lnTo>
                  <a:pt x="0" y="5469172"/>
                </a:lnTo>
                <a:lnTo>
                  <a:pt x="6729406" y="5469172"/>
                </a:lnTo>
                <a:lnTo>
                  <a:pt x="6729406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2" name="TextBox 22"/>
          <p:cNvSpPr txBox="1"/>
          <p:nvPr/>
        </p:nvSpPr>
        <p:spPr>
          <a:xfrm>
            <a:off x="1295400" y="718069"/>
            <a:ext cx="7696200" cy="11541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000"/>
              </a:lnSpc>
            </a:pPr>
            <a:r>
              <a:rPr lang="en-US" sz="9000" dirty="0">
                <a:solidFill>
                  <a:srgbClr val="004AAD"/>
                </a:solidFill>
                <a:latin typeface="Montserrat Classic Bold"/>
              </a:rPr>
              <a:t>Close Button</a:t>
            </a:r>
          </a:p>
        </p:txBody>
      </p:sp>
      <p:sp>
        <p:nvSpPr>
          <p:cNvPr id="24" name="Freeform 24"/>
          <p:cNvSpPr/>
          <p:nvPr/>
        </p:nvSpPr>
        <p:spPr>
          <a:xfrm rot="1082301">
            <a:off x="-5072607" y="6650746"/>
            <a:ext cx="11928886" cy="8231043"/>
          </a:xfrm>
          <a:custGeom>
            <a:avLst/>
            <a:gdLst/>
            <a:ahLst/>
            <a:cxnLst/>
            <a:rect l="l" t="t" r="r" b="b"/>
            <a:pathLst>
              <a:path w="11928886" h="8231043">
                <a:moveTo>
                  <a:pt x="0" y="0"/>
                </a:moveTo>
                <a:lnTo>
                  <a:pt x="11928886" y="0"/>
                </a:lnTo>
                <a:lnTo>
                  <a:pt x="11928886" y="8231043"/>
                </a:lnTo>
                <a:lnTo>
                  <a:pt x="0" y="823104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50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022CFD-00FA-4214-9A27-3839DB8FF1A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81764" y="3802626"/>
            <a:ext cx="12249059" cy="3474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7316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4408728">
            <a:off x="6461224" y="-4582532"/>
            <a:ext cx="15887340" cy="15887340"/>
          </a:xfrm>
          <a:custGeom>
            <a:avLst/>
            <a:gdLst/>
            <a:ahLst/>
            <a:cxnLst/>
            <a:rect l="l" t="t" r="r" b="b"/>
            <a:pathLst>
              <a:path w="15887340" h="15887340">
                <a:moveTo>
                  <a:pt x="0" y="0"/>
                </a:moveTo>
                <a:lnTo>
                  <a:pt x="15887341" y="0"/>
                </a:lnTo>
                <a:lnTo>
                  <a:pt x="15887341" y="15887340"/>
                </a:lnTo>
                <a:lnTo>
                  <a:pt x="0" y="158873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 rot="148401" flipH="1">
            <a:off x="15297701" y="384797"/>
            <a:ext cx="6729406" cy="5469172"/>
          </a:xfrm>
          <a:custGeom>
            <a:avLst/>
            <a:gdLst/>
            <a:ahLst/>
            <a:cxnLst/>
            <a:rect l="l" t="t" r="r" b="b"/>
            <a:pathLst>
              <a:path w="6729406" h="5469172">
                <a:moveTo>
                  <a:pt x="6729406" y="0"/>
                </a:moveTo>
                <a:lnTo>
                  <a:pt x="0" y="0"/>
                </a:lnTo>
                <a:lnTo>
                  <a:pt x="0" y="5469172"/>
                </a:lnTo>
                <a:lnTo>
                  <a:pt x="6729406" y="5469172"/>
                </a:lnTo>
                <a:lnTo>
                  <a:pt x="6729406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2" name="TextBox 22"/>
          <p:cNvSpPr txBox="1"/>
          <p:nvPr/>
        </p:nvSpPr>
        <p:spPr>
          <a:xfrm>
            <a:off x="6781800" y="4113666"/>
            <a:ext cx="11125200" cy="10298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000"/>
              </a:lnSpc>
            </a:pPr>
            <a:r>
              <a:rPr lang="en-US" sz="6600" dirty="0">
                <a:solidFill>
                  <a:srgbClr val="004AAD"/>
                </a:solidFill>
                <a:latin typeface="Montserrat Classic Bold"/>
              </a:rPr>
              <a:t>Thank You</a:t>
            </a:r>
          </a:p>
        </p:txBody>
      </p:sp>
      <p:sp>
        <p:nvSpPr>
          <p:cNvPr id="24" name="Freeform 24"/>
          <p:cNvSpPr/>
          <p:nvPr/>
        </p:nvSpPr>
        <p:spPr>
          <a:xfrm rot="1082301">
            <a:off x="-5072607" y="6650746"/>
            <a:ext cx="11928886" cy="8231043"/>
          </a:xfrm>
          <a:custGeom>
            <a:avLst/>
            <a:gdLst/>
            <a:ahLst/>
            <a:cxnLst/>
            <a:rect l="l" t="t" r="r" b="b"/>
            <a:pathLst>
              <a:path w="11928886" h="8231043">
                <a:moveTo>
                  <a:pt x="0" y="0"/>
                </a:moveTo>
                <a:lnTo>
                  <a:pt x="11928886" y="0"/>
                </a:lnTo>
                <a:lnTo>
                  <a:pt x="11928886" y="8231043"/>
                </a:lnTo>
                <a:lnTo>
                  <a:pt x="0" y="823104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50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26571275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1028700" y="1190625"/>
            <a:ext cx="12230230" cy="11541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00"/>
              </a:lnSpc>
            </a:pPr>
            <a:r>
              <a:rPr lang="en-US" sz="9000" dirty="0">
                <a:solidFill>
                  <a:srgbClr val="004AAD"/>
                </a:solidFill>
                <a:latin typeface="Montserrat Classic" panose="020B0604020202020204" charset="0"/>
              </a:rPr>
              <a:t>Learning Objectives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58826" y="3238500"/>
            <a:ext cx="4014515" cy="51693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41374" lvl="1" indent="-571500" algn="l">
              <a:lnSpc>
                <a:spcPts val="6249"/>
              </a:lnSpc>
              <a:buFont typeface="Wingdings" panose="05000000000000000000" pitchFamily="2" charset="2"/>
              <a:buChar char="§"/>
            </a:pPr>
            <a:r>
              <a:rPr lang="en-US" sz="4000" dirty="0">
                <a:solidFill>
                  <a:srgbClr val="2E2E2E"/>
                </a:solidFill>
                <a:latin typeface="Montserrat Classic" panose="020B0604020202020204" charset="0"/>
              </a:rPr>
              <a:t>Colors</a:t>
            </a:r>
          </a:p>
          <a:p>
            <a:pPr marL="841374" lvl="1" indent="-571500" algn="l">
              <a:lnSpc>
                <a:spcPts val="6249"/>
              </a:lnSpc>
              <a:buFont typeface="Wingdings" panose="05000000000000000000" pitchFamily="2" charset="2"/>
              <a:buChar char="§"/>
            </a:pPr>
            <a:r>
              <a:rPr lang="en-US" sz="4000" dirty="0">
                <a:solidFill>
                  <a:srgbClr val="2E2E2E"/>
                </a:solidFill>
                <a:latin typeface="Montserrat Classic" panose="020B0604020202020204" charset="0"/>
              </a:rPr>
              <a:t>Typography</a:t>
            </a:r>
          </a:p>
          <a:p>
            <a:pPr marL="841374" lvl="1" indent="-571500" algn="l">
              <a:lnSpc>
                <a:spcPts val="6249"/>
              </a:lnSpc>
              <a:buFont typeface="Wingdings" panose="05000000000000000000" pitchFamily="2" charset="2"/>
              <a:buChar char="§"/>
            </a:pPr>
            <a:r>
              <a:rPr lang="en-US" sz="4000" dirty="0">
                <a:solidFill>
                  <a:srgbClr val="2E2E2E"/>
                </a:solidFill>
                <a:latin typeface="Montserrat Classic" panose="020B0604020202020204" charset="0"/>
              </a:rPr>
              <a:t>Image</a:t>
            </a:r>
          </a:p>
          <a:p>
            <a:pPr marL="841374" lvl="1" indent="-571500" algn="l">
              <a:lnSpc>
                <a:spcPts val="6249"/>
              </a:lnSpc>
              <a:buFont typeface="Wingdings" panose="05000000000000000000" pitchFamily="2" charset="2"/>
              <a:buChar char="§"/>
            </a:pPr>
            <a:r>
              <a:rPr lang="en-US" sz="4000" dirty="0">
                <a:solidFill>
                  <a:srgbClr val="2E2E2E"/>
                </a:solidFill>
                <a:latin typeface="Montserrat Classic" panose="020B0604020202020204" charset="0"/>
              </a:rPr>
              <a:t>Table</a:t>
            </a:r>
          </a:p>
          <a:p>
            <a:pPr marL="841374" lvl="1" indent="-571500" algn="l">
              <a:lnSpc>
                <a:spcPts val="6249"/>
              </a:lnSpc>
              <a:buFont typeface="Wingdings" panose="05000000000000000000" pitchFamily="2" charset="2"/>
              <a:buChar char="§"/>
            </a:pPr>
            <a:r>
              <a:rPr lang="en-US" sz="4000" dirty="0">
                <a:solidFill>
                  <a:srgbClr val="2E2E2E"/>
                </a:solidFill>
                <a:latin typeface="Montserrat Classic" panose="020B0604020202020204" charset="0"/>
              </a:rPr>
              <a:t>List</a:t>
            </a:r>
          </a:p>
          <a:p>
            <a:pPr marL="841374" lvl="1" indent="-571500" algn="l">
              <a:lnSpc>
                <a:spcPts val="6249"/>
              </a:lnSpc>
              <a:buFont typeface="Wingdings" panose="05000000000000000000" pitchFamily="2" charset="2"/>
              <a:buChar char="§"/>
            </a:pPr>
            <a:r>
              <a:rPr lang="en-US" sz="4000" dirty="0">
                <a:solidFill>
                  <a:srgbClr val="2E2E2E"/>
                </a:solidFill>
                <a:latin typeface="Montserrat Classic" panose="020B0604020202020204" charset="0"/>
              </a:rPr>
              <a:t>Text/Button</a:t>
            </a:r>
          </a:p>
          <a:p>
            <a:pPr marL="539749" lvl="1" indent="-269875" algn="l">
              <a:lnSpc>
                <a:spcPts val="3499"/>
              </a:lnSpc>
              <a:buFont typeface="Arial"/>
              <a:buChar char="•"/>
            </a:pPr>
            <a:endParaRPr lang="en-US" sz="2499" dirty="0">
              <a:solidFill>
                <a:srgbClr val="2E2E2E"/>
              </a:solidFill>
              <a:latin typeface="Montserrat Classic" panose="020B0604020202020204" charset="0"/>
            </a:endParaRPr>
          </a:p>
        </p:txBody>
      </p:sp>
      <p:sp>
        <p:nvSpPr>
          <p:cNvPr id="8" name="Freeform 8"/>
          <p:cNvSpPr/>
          <p:nvPr/>
        </p:nvSpPr>
        <p:spPr>
          <a:xfrm rot="-1625759">
            <a:off x="10964605" y="-4312634"/>
            <a:ext cx="9495369" cy="7717145"/>
          </a:xfrm>
          <a:custGeom>
            <a:avLst/>
            <a:gdLst/>
            <a:ahLst/>
            <a:cxnLst/>
            <a:rect l="l" t="t" r="r" b="b"/>
            <a:pathLst>
              <a:path w="9495369" h="7717145">
                <a:moveTo>
                  <a:pt x="0" y="0"/>
                </a:moveTo>
                <a:lnTo>
                  <a:pt x="9495369" y="0"/>
                </a:lnTo>
                <a:lnTo>
                  <a:pt x="9495369" y="7717145"/>
                </a:lnTo>
                <a:lnTo>
                  <a:pt x="0" y="77171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>
              <a:latin typeface="Montserrat Classic" panose="020B060402020202020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099B60F-FFA1-4A11-B26D-B63649B350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0624" y="3477006"/>
            <a:ext cx="7448550" cy="456209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625759">
            <a:off x="7878598" y="2356330"/>
            <a:ext cx="10884489" cy="8846121"/>
          </a:xfrm>
          <a:custGeom>
            <a:avLst/>
            <a:gdLst/>
            <a:ahLst/>
            <a:cxnLst/>
            <a:rect l="l" t="t" r="r" b="b"/>
            <a:pathLst>
              <a:path w="10884489" h="8846121">
                <a:moveTo>
                  <a:pt x="0" y="0"/>
                </a:moveTo>
                <a:lnTo>
                  <a:pt x="10884489" y="0"/>
                </a:lnTo>
                <a:lnTo>
                  <a:pt x="10884489" y="8846120"/>
                </a:lnTo>
                <a:lnTo>
                  <a:pt x="0" y="88461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791464" y="577436"/>
            <a:ext cx="11339643" cy="11541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00"/>
              </a:lnSpc>
            </a:pPr>
            <a:r>
              <a:rPr lang="en-US" sz="9000" dirty="0" err="1">
                <a:solidFill>
                  <a:srgbClr val="004AAD"/>
                </a:solidFill>
                <a:latin typeface="Montserrat Classic" panose="020B0604020202020204" charset="0"/>
              </a:rPr>
              <a:t>Colours</a:t>
            </a:r>
            <a:endParaRPr lang="en-US" sz="9000" dirty="0">
              <a:solidFill>
                <a:srgbClr val="004AAD"/>
              </a:solidFill>
              <a:latin typeface="Montserrat Classic" panose="020B0604020202020204" charset="0"/>
            </a:endParaRPr>
          </a:p>
        </p:txBody>
      </p:sp>
      <p:pic>
        <p:nvPicPr>
          <p:cNvPr id="5" name="Picture 4" descr="A screenshot of a screen&#10;&#10;Description automatically generated">
            <a:extLst>
              <a:ext uri="{FF2B5EF4-FFF2-40B4-BE49-F238E27FC236}">
                <a16:creationId xmlns:a16="http://schemas.microsoft.com/office/drawing/2014/main" id="{B5DF1C42-930E-891F-9BE6-9C385E1A66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6025" y="1880909"/>
            <a:ext cx="8235950" cy="803771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2085749">
            <a:off x="-5953473" y="-4467572"/>
            <a:ext cx="14345355" cy="14345355"/>
          </a:xfrm>
          <a:custGeom>
            <a:avLst/>
            <a:gdLst/>
            <a:ahLst/>
            <a:cxnLst/>
            <a:rect l="l" t="t" r="r" b="b"/>
            <a:pathLst>
              <a:path w="14345355" h="14345355">
                <a:moveTo>
                  <a:pt x="0" y="0"/>
                </a:moveTo>
                <a:lnTo>
                  <a:pt x="14345355" y="0"/>
                </a:lnTo>
                <a:lnTo>
                  <a:pt x="14345355" y="14345355"/>
                </a:lnTo>
                <a:lnTo>
                  <a:pt x="0" y="143453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799293">
            <a:off x="12170918" y="-745657"/>
            <a:ext cx="6885296" cy="11055409"/>
          </a:xfrm>
          <a:custGeom>
            <a:avLst/>
            <a:gdLst/>
            <a:ahLst/>
            <a:cxnLst/>
            <a:rect l="l" t="t" r="r" b="b"/>
            <a:pathLst>
              <a:path w="6885296" h="11055409">
                <a:moveTo>
                  <a:pt x="0" y="0"/>
                </a:moveTo>
                <a:lnTo>
                  <a:pt x="6885296" y="0"/>
                </a:lnTo>
                <a:lnTo>
                  <a:pt x="6885296" y="11055409"/>
                </a:lnTo>
                <a:lnTo>
                  <a:pt x="0" y="110554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028700" y="1368039"/>
            <a:ext cx="4859468" cy="11541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00"/>
              </a:lnSpc>
            </a:pPr>
            <a:r>
              <a:rPr lang="en-US" sz="9000" dirty="0" err="1">
                <a:solidFill>
                  <a:srgbClr val="004AAD"/>
                </a:solidFill>
                <a:latin typeface="Montserrat Classic" panose="020B0604020202020204" charset="0"/>
              </a:rPr>
              <a:t>Colours</a:t>
            </a:r>
            <a:endParaRPr lang="en-US" sz="9000" dirty="0">
              <a:solidFill>
                <a:srgbClr val="004AAD"/>
              </a:solidFill>
              <a:latin typeface="Montserrat Classic" panose="020B0604020202020204" charset="0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028700" y="2890133"/>
            <a:ext cx="5663817" cy="14728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71500" indent="-571500" algn="l">
              <a:lnSpc>
                <a:spcPts val="3999"/>
              </a:lnSpc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rgbClr val="2E2E2E"/>
                </a:solidFill>
                <a:latin typeface="Montserrat Classic" panose="020B0604020202020204" charset="0"/>
              </a:rPr>
              <a:t>Text </a:t>
            </a:r>
            <a:r>
              <a:rPr lang="en-US" sz="3600" dirty="0" err="1">
                <a:solidFill>
                  <a:srgbClr val="2E2E2E"/>
                </a:solidFill>
                <a:latin typeface="Montserrat Classic" panose="020B0604020202020204" charset="0"/>
              </a:rPr>
              <a:t>Colour</a:t>
            </a:r>
            <a:endParaRPr lang="en-US" sz="3600" dirty="0">
              <a:solidFill>
                <a:srgbClr val="2E2E2E"/>
              </a:solidFill>
              <a:latin typeface="Montserrat Classic" panose="020B0604020202020204" charset="0"/>
            </a:endParaRPr>
          </a:p>
          <a:p>
            <a:pPr marL="571500" indent="-571500" algn="l">
              <a:lnSpc>
                <a:spcPts val="3999"/>
              </a:lnSpc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rgbClr val="2E2E2E"/>
                </a:solidFill>
                <a:latin typeface="Montserrat Classic" panose="020B0604020202020204" charset="0"/>
              </a:rPr>
              <a:t>Background </a:t>
            </a:r>
            <a:r>
              <a:rPr lang="en-US" sz="3600" dirty="0" err="1">
                <a:solidFill>
                  <a:srgbClr val="2E2E2E"/>
                </a:solidFill>
                <a:latin typeface="Montserrat Classic" panose="020B0604020202020204" charset="0"/>
              </a:rPr>
              <a:t>Colour</a:t>
            </a:r>
            <a:endParaRPr lang="en-US" sz="3600" dirty="0">
              <a:solidFill>
                <a:srgbClr val="2E2E2E"/>
              </a:solidFill>
              <a:latin typeface="Montserrat Classic" panose="020B0604020202020204" charset="0"/>
            </a:endParaRPr>
          </a:p>
          <a:p>
            <a:pPr algn="l">
              <a:lnSpc>
                <a:spcPts val="3999"/>
              </a:lnSpc>
            </a:pPr>
            <a:endParaRPr lang="en-US" sz="2499" dirty="0">
              <a:solidFill>
                <a:srgbClr val="2E2E2E"/>
              </a:solidFill>
              <a:latin typeface="Montserrat Classic" panose="020B060402020202020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95667C9-C2D9-44CE-B704-716C46B6A7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8700" y="4762500"/>
            <a:ext cx="6819900" cy="472013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5CBD4AD-C163-452C-9BE1-E37279AEDB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68923" y="4746702"/>
            <a:ext cx="6190902" cy="472013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6664043">
            <a:off x="-4052117" y="-737535"/>
            <a:ext cx="11511802" cy="11511802"/>
          </a:xfrm>
          <a:custGeom>
            <a:avLst/>
            <a:gdLst/>
            <a:ahLst/>
            <a:cxnLst/>
            <a:rect l="l" t="t" r="r" b="b"/>
            <a:pathLst>
              <a:path w="11511802" h="11511802">
                <a:moveTo>
                  <a:pt x="0" y="0"/>
                </a:moveTo>
                <a:lnTo>
                  <a:pt x="11511802" y="0"/>
                </a:lnTo>
                <a:lnTo>
                  <a:pt x="11511802" y="11511802"/>
                </a:lnTo>
                <a:lnTo>
                  <a:pt x="0" y="115118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6284008">
            <a:off x="12761683" y="7147182"/>
            <a:ext cx="4789367" cy="7690070"/>
          </a:xfrm>
          <a:custGeom>
            <a:avLst/>
            <a:gdLst/>
            <a:ahLst/>
            <a:cxnLst/>
            <a:rect l="l" t="t" r="r" b="b"/>
            <a:pathLst>
              <a:path w="4789367" h="7690070">
                <a:moveTo>
                  <a:pt x="0" y="0"/>
                </a:moveTo>
                <a:lnTo>
                  <a:pt x="4789367" y="0"/>
                </a:lnTo>
                <a:lnTo>
                  <a:pt x="4789367" y="7690070"/>
                </a:lnTo>
                <a:lnTo>
                  <a:pt x="0" y="76900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028700" y="1190625"/>
            <a:ext cx="7277100" cy="11541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000"/>
              </a:lnSpc>
            </a:pPr>
            <a:r>
              <a:rPr lang="en-US" sz="9000" dirty="0">
                <a:solidFill>
                  <a:srgbClr val="004AAD"/>
                </a:solidFill>
                <a:latin typeface="Montserrat Classic" panose="020B0604020202020204" charset="0"/>
              </a:rPr>
              <a:t>Typography</a:t>
            </a:r>
          </a:p>
        </p:txBody>
      </p:sp>
      <p:sp>
        <p:nvSpPr>
          <p:cNvPr id="8" name="Freeform 8"/>
          <p:cNvSpPr/>
          <p:nvPr/>
        </p:nvSpPr>
        <p:spPr>
          <a:xfrm rot="1505868">
            <a:off x="9245019" y="-4340343"/>
            <a:ext cx="12580534" cy="8680686"/>
          </a:xfrm>
          <a:custGeom>
            <a:avLst/>
            <a:gdLst/>
            <a:ahLst/>
            <a:cxnLst/>
            <a:rect l="l" t="t" r="r" b="b"/>
            <a:pathLst>
              <a:path w="12580534" h="8680686">
                <a:moveTo>
                  <a:pt x="0" y="0"/>
                </a:moveTo>
                <a:lnTo>
                  <a:pt x="12580534" y="0"/>
                </a:lnTo>
                <a:lnTo>
                  <a:pt x="12580534" y="8680686"/>
                </a:lnTo>
                <a:lnTo>
                  <a:pt x="0" y="868068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50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D2CCCF59-066C-4A6D-9182-053F57CE7E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10000" y="3042612"/>
            <a:ext cx="9677400" cy="6215688"/>
          </a:xfrm>
        </p:spPr>
        <p:txBody>
          <a:bodyPr>
            <a:normAutofit/>
          </a:bodyPr>
          <a:lstStyle/>
          <a:p>
            <a:pPr marL="685800" indent="-685800">
              <a:buFont typeface="Wingdings" panose="05000000000000000000" pitchFamily="2" charset="2"/>
              <a:buChar char="§"/>
            </a:pPr>
            <a:r>
              <a:rPr lang="en-US" sz="4800" dirty="0">
                <a:solidFill>
                  <a:schemeClr val="bg2">
                    <a:lumMod val="25000"/>
                  </a:schemeClr>
                </a:solidFill>
                <a:latin typeface="Montserrat Classic" panose="020B0604020202020204" charset="0"/>
              </a:rPr>
              <a:t>Heading</a:t>
            </a:r>
          </a:p>
          <a:p>
            <a:pPr marL="685800" indent="-685800">
              <a:buFont typeface="Wingdings" panose="05000000000000000000" pitchFamily="2" charset="2"/>
              <a:buChar char="§"/>
            </a:pPr>
            <a:r>
              <a:rPr lang="en-US" sz="4800" dirty="0">
                <a:solidFill>
                  <a:schemeClr val="bg2">
                    <a:lumMod val="25000"/>
                  </a:schemeClr>
                </a:solidFill>
                <a:latin typeface="Montserrat Classic" panose="020B0604020202020204" charset="0"/>
              </a:rPr>
              <a:t>Display Heading</a:t>
            </a:r>
          </a:p>
          <a:p>
            <a:pPr marL="685800" indent="-685800">
              <a:buFont typeface="Wingdings" panose="05000000000000000000" pitchFamily="2" charset="2"/>
              <a:buChar char="§"/>
            </a:pPr>
            <a:r>
              <a:rPr lang="en-US" sz="4800" dirty="0">
                <a:solidFill>
                  <a:schemeClr val="bg2">
                    <a:lumMod val="25000"/>
                  </a:schemeClr>
                </a:solidFill>
                <a:latin typeface="Montserrat Classic" panose="020B0604020202020204" charset="0"/>
              </a:rPr>
              <a:t>Inline text element</a:t>
            </a:r>
          </a:p>
          <a:p>
            <a:pPr marL="685800" indent="-685800">
              <a:buFont typeface="Wingdings" panose="05000000000000000000" pitchFamily="2" charset="2"/>
              <a:buChar char="§"/>
            </a:pPr>
            <a:r>
              <a:rPr lang="en-US" sz="4800" dirty="0">
                <a:solidFill>
                  <a:schemeClr val="bg2">
                    <a:lumMod val="25000"/>
                  </a:schemeClr>
                </a:solidFill>
                <a:latin typeface="Montserrat Classic" panose="020B0604020202020204" charset="0"/>
              </a:rPr>
              <a:t>Blockquotes</a:t>
            </a:r>
          </a:p>
          <a:p>
            <a:pPr marL="685800" indent="-685800">
              <a:buFont typeface="Wingdings" panose="05000000000000000000" pitchFamily="2" charset="2"/>
              <a:buChar char="§"/>
            </a:pPr>
            <a:r>
              <a:rPr lang="en-US" sz="4800" dirty="0" err="1">
                <a:solidFill>
                  <a:schemeClr val="bg2">
                    <a:lumMod val="25000"/>
                  </a:schemeClr>
                </a:solidFill>
                <a:latin typeface="Montserrat Classic" panose="020B0604020202020204" charset="0"/>
              </a:rPr>
              <a:t>Alignmnet</a:t>
            </a:r>
            <a:endParaRPr lang="en-US" sz="4800" dirty="0">
              <a:solidFill>
                <a:schemeClr val="bg2">
                  <a:lumMod val="25000"/>
                </a:schemeClr>
              </a:solidFill>
              <a:latin typeface="Montserrat Classic" panose="020B0604020202020204" charset="0"/>
            </a:endParaRPr>
          </a:p>
          <a:p>
            <a:pPr marL="685800" indent="-685800">
              <a:buFont typeface="Wingdings" panose="05000000000000000000" pitchFamily="2" charset="2"/>
              <a:buChar char="§"/>
            </a:pPr>
            <a:r>
              <a:rPr lang="en-US" sz="4800" dirty="0">
                <a:solidFill>
                  <a:schemeClr val="bg2">
                    <a:lumMod val="25000"/>
                  </a:schemeClr>
                </a:solidFill>
                <a:latin typeface="Montserrat Classic" panose="020B0604020202020204" charset="0"/>
              </a:rPr>
              <a:t>List</a:t>
            </a:r>
          </a:p>
          <a:p>
            <a:pPr marL="685800" indent="-685800">
              <a:buFont typeface="Wingdings" panose="05000000000000000000" pitchFamily="2" charset="2"/>
              <a:buChar char="§"/>
            </a:pPr>
            <a:r>
              <a:rPr lang="en-US" sz="4800" dirty="0">
                <a:solidFill>
                  <a:schemeClr val="bg2">
                    <a:lumMod val="25000"/>
                  </a:schemeClr>
                </a:solidFill>
                <a:latin typeface="Montserrat Classic" panose="020B0604020202020204" charset="0"/>
              </a:rPr>
              <a:t>Inline</a:t>
            </a:r>
          </a:p>
          <a:p>
            <a:endParaRPr lang="en-US" dirty="0">
              <a:latin typeface="Montserrat Classic" panose="020B0604020202020204" charset="0"/>
            </a:endParaRPr>
          </a:p>
          <a:p>
            <a:endParaRPr lang="en-US" dirty="0">
              <a:latin typeface="Montserrat Classic" panose="020B060402020202020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3525861">
            <a:off x="8777887" y="-2612009"/>
            <a:ext cx="13709384" cy="13709384"/>
          </a:xfrm>
          <a:custGeom>
            <a:avLst/>
            <a:gdLst/>
            <a:ahLst/>
            <a:cxnLst/>
            <a:rect l="l" t="t" r="r" b="b"/>
            <a:pathLst>
              <a:path w="13709384" h="13709384">
                <a:moveTo>
                  <a:pt x="0" y="0"/>
                </a:moveTo>
                <a:lnTo>
                  <a:pt x="13709384" y="0"/>
                </a:lnTo>
                <a:lnTo>
                  <a:pt x="13709384" y="13709384"/>
                </a:lnTo>
                <a:lnTo>
                  <a:pt x="0" y="137093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028700" y="1190625"/>
            <a:ext cx="7110543" cy="11541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00"/>
              </a:lnSpc>
            </a:pPr>
            <a:r>
              <a:rPr lang="en-US" sz="9000" dirty="0">
                <a:solidFill>
                  <a:srgbClr val="004AAD"/>
                </a:solidFill>
                <a:latin typeface="Montserrat Classic" panose="020B0604020202020204" charset="0"/>
              </a:rPr>
              <a:t>Heading</a:t>
            </a:r>
          </a:p>
        </p:txBody>
      </p:sp>
      <p:sp>
        <p:nvSpPr>
          <p:cNvPr id="14" name="Freeform 14"/>
          <p:cNvSpPr/>
          <p:nvPr/>
        </p:nvSpPr>
        <p:spPr>
          <a:xfrm rot="8532740" flipH="1">
            <a:off x="-2703495" y="7048838"/>
            <a:ext cx="6729406" cy="5469172"/>
          </a:xfrm>
          <a:custGeom>
            <a:avLst/>
            <a:gdLst/>
            <a:ahLst/>
            <a:cxnLst/>
            <a:rect l="l" t="t" r="r" b="b"/>
            <a:pathLst>
              <a:path w="6729406" h="5469172">
                <a:moveTo>
                  <a:pt x="6729406" y="0"/>
                </a:moveTo>
                <a:lnTo>
                  <a:pt x="0" y="0"/>
                </a:lnTo>
                <a:lnTo>
                  <a:pt x="0" y="5469172"/>
                </a:lnTo>
                <a:lnTo>
                  <a:pt x="6729406" y="5469172"/>
                </a:lnTo>
                <a:lnTo>
                  <a:pt x="6729406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9266E0E-A6D5-42CA-80DE-29CB032C60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14600" y="2822733"/>
            <a:ext cx="13182600" cy="674036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3525861">
            <a:off x="8777887" y="-2612009"/>
            <a:ext cx="13709384" cy="13709384"/>
          </a:xfrm>
          <a:custGeom>
            <a:avLst/>
            <a:gdLst/>
            <a:ahLst/>
            <a:cxnLst/>
            <a:rect l="l" t="t" r="r" b="b"/>
            <a:pathLst>
              <a:path w="13709384" h="13709384">
                <a:moveTo>
                  <a:pt x="0" y="0"/>
                </a:moveTo>
                <a:lnTo>
                  <a:pt x="13709384" y="0"/>
                </a:lnTo>
                <a:lnTo>
                  <a:pt x="13709384" y="13709384"/>
                </a:lnTo>
                <a:lnTo>
                  <a:pt x="0" y="137093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028700" y="1190625"/>
            <a:ext cx="13296900" cy="11541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000"/>
              </a:lnSpc>
            </a:pPr>
            <a:r>
              <a:rPr lang="en-US" sz="9000" dirty="0">
                <a:solidFill>
                  <a:srgbClr val="004AAD"/>
                </a:solidFill>
                <a:latin typeface="Montserrat Classic" panose="020B0604020202020204" charset="0"/>
              </a:rPr>
              <a:t>Inline text element</a:t>
            </a:r>
          </a:p>
        </p:txBody>
      </p:sp>
      <p:sp>
        <p:nvSpPr>
          <p:cNvPr id="14" name="Freeform 14"/>
          <p:cNvSpPr/>
          <p:nvPr/>
        </p:nvSpPr>
        <p:spPr>
          <a:xfrm rot="8532740" flipH="1">
            <a:off x="-2703495" y="7048838"/>
            <a:ext cx="6729406" cy="5469172"/>
          </a:xfrm>
          <a:custGeom>
            <a:avLst/>
            <a:gdLst/>
            <a:ahLst/>
            <a:cxnLst/>
            <a:rect l="l" t="t" r="r" b="b"/>
            <a:pathLst>
              <a:path w="6729406" h="5469172">
                <a:moveTo>
                  <a:pt x="6729406" y="0"/>
                </a:moveTo>
                <a:lnTo>
                  <a:pt x="0" y="0"/>
                </a:lnTo>
                <a:lnTo>
                  <a:pt x="0" y="5469172"/>
                </a:lnTo>
                <a:lnTo>
                  <a:pt x="6729406" y="5469172"/>
                </a:lnTo>
                <a:lnTo>
                  <a:pt x="6729406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FD1EA0-36A6-45C0-85B8-5B47DE21E9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24200" y="2853722"/>
            <a:ext cx="11650535" cy="6242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2271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3525861">
            <a:off x="8777887" y="-2612009"/>
            <a:ext cx="13709384" cy="13709384"/>
          </a:xfrm>
          <a:custGeom>
            <a:avLst/>
            <a:gdLst/>
            <a:ahLst/>
            <a:cxnLst/>
            <a:rect l="l" t="t" r="r" b="b"/>
            <a:pathLst>
              <a:path w="13709384" h="13709384">
                <a:moveTo>
                  <a:pt x="0" y="0"/>
                </a:moveTo>
                <a:lnTo>
                  <a:pt x="13709384" y="0"/>
                </a:lnTo>
                <a:lnTo>
                  <a:pt x="13709384" y="13709384"/>
                </a:lnTo>
                <a:lnTo>
                  <a:pt x="0" y="137093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028700" y="1190625"/>
            <a:ext cx="13296900" cy="11541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000"/>
              </a:lnSpc>
            </a:pPr>
            <a:r>
              <a:rPr lang="en-US" sz="9000" dirty="0">
                <a:solidFill>
                  <a:srgbClr val="004AAD"/>
                </a:solidFill>
                <a:latin typeface="Montserrat Classic Bold" panose="020B0604020202020204" charset="0"/>
              </a:rPr>
              <a:t>Alignment</a:t>
            </a:r>
          </a:p>
        </p:txBody>
      </p:sp>
      <p:sp>
        <p:nvSpPr>
          <p:cNvPr id="14" name="Freeform 14"/>
          <p:cNvSpPr/>
          <p:nvPr/>
        </p:nvSpPr>
        <p:spPr>
          <a:xfrm rot="8532740" flipH="1">
            <a:off x="-2703495" y="7048838"/>
            <a:ext cx="6729406" cy="5469172"/>
          </a:xfrm>
          <a:custGeom>
            <a:avLst/>
            <a:gdLst/>
            <a:ahLst/>
            <a:cxnLst/>
            <a:rect l="l" t="t" r="r" b="b"/>
            <a:pathLst>
              <a:path w="6729406" h="5469172">
                <a:moveTo>
                  <a:pt x="6729406" y="0"/>
                </a:moveTo>
                <a:lnTo>
                  <a:pt x="0" y="0"/>
                </a:lnTo>
                <a:lnTo>
                  <a:pt x="0" y="5469172"/>
                </a:lnTo>
                <a:lnTo>
                  <a:pt x="6729406" y="5469172"/>
                </a:lnTo>
                <a:lnTo>
                  <a:pt x="6729406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198358-3E18-427B-A39D-D0A205AC6D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36763" y="3150306"/>
            <a:ext cx="12814474" cy="5041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5168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225</TotalTime>
  <Words>239</Words>
  <Application>Microsoft Office PowerPoint</Application>
  <PresentationFormat>Custom</PresentationFormat>
  <Paragraphs>47</Paragraphs>
  <Slides>21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Office Theme</vt:lpstr>
      <vt:lpstr>L.Aaruran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Images in Bootstrap are made responsive with .img-fluid. max-width: 100%; and height: auto; are applied to the image so that it scales with the parent element.</vt:lpstr>
      <vt:lpstr>PowerPoint Presentation</vt:lpstr>
      <vt:lpstr>Align images with the helper float classes or text alignment classes. block-level images can be centered using the .mx-auto margin utility class.</vt:lpstr>
      <vt:lpstr>Tables is used to organize data in the form of rows and columns.</vt:lpstr>
      <vt:lpstr>Varient Hoverable rows Active table Bordered table Tables without borders </vt:lpstr>
      <vt:lpstr>Active items Disabled items Links and buttons Numbered Checkboxes and radios     </vt:lpstr>
      <vt:lpstr>Text alignment Text wrapping and overflow Word break Text transform Font size Font weight and italics Text decoration    </vt:lpstr>
      <vt:lpstr>Button color Outline buttons Sizes Disabled state Block buttons  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Modern and Minimal Company Profile Presentation</dc:title>
  <cp:lastModifiedBy>IM/2018/001 - AARURAN L.</cp:lastModifiedBy>
  <cp:revision>11</cp:revision>
  <dcterms:created xsi:type="dcterms:W3CDTF">2006-08-16T00:00:00Z</dcterms:created>
  <dcterms:modified xsi:type="dcterms:W3CDTF">2024-05-05T01:48:22Z</dcterms:modified>
  <dc:identifier>DAGELHP4CM0</dc:identifier>
</cp:coreProperties>
</file>